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9"/>
  </p:notesMasterIdLst>
  <p:sldIdLst>
    <p:sldId id="330" r:id="rId5"/>
    <p:sldId id="329" r:id="rId6"/>
    <p:sldId id="314" r:id="rId7"/>
    <p:sldId id="331" r:id="rId8"/>
    <p:sldId id="308" r:id="rId9"/>
    <p:sldId id="315" r:id="rId10"/>
    <p:sldId id="309" r:id="rId11"/>
    <p:sldId id="328" r:id="rId12"/>
    <p:sldId id="316" r:id="rId13"/>
    <p:sldId id="324" r:id="rId14"/>
    <p:sldId id="323" r:id="rId15"/>
    <p:sldId id="332" r:id="rId16"/>
    <p:sldId id="333" r:id="rId17"/>
    <p:sldId id="310"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1EE"/>
    <a:srgbClr val="33CCCC"/>
    <a:srgbClr val="DEA900"/>
    <a:srgbClr val="00A4DE"/>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98" autoAdjust="0"/>
    <p:restoredTop sz="93447" autoAdjust="0"/>
  </p:normalViewPr>
  <p:slideViewPr>
    <p:cSldViewPr snapToGrid="0">
      <p:cViewPr>
        <p:scale>
          <a:sx n="60" d="100"/>
          <a:sy n="60" d="100"/>
        </p:scale>
        <p:origin x="1164" y="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AB180F0-5686-4C3F-B2A5-E12334296EE3}" type="datetimeFigureOut">
              <a:rPr lang="en-US" smtClean="0"/>
              <a:t>9/13/2024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640D5FD-5FB8-43C9-BBEF-35F64DED74A8}" type="slidenum">
              <a:rPr lang="en-US" smtClean="0"/>
              <a:t>‹#›</a:t>
            </a:fld>
            <a:endParaRPr lang="en-US"/>
          </a:p>
        </p:txBody>
      </p:sp>
    </p:spTree>
    <p:extLst>
      <p:ext uri="{BB962C8B-B14F-4D97-AF65-F5344CB8AC3E}">
        <p14:creationId xmlns:p14="http://schemas.microsoft.com/office/powerpoint/2010/main" val="2135530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joining us for this Falls Prevention Presentation brought to you by the Howard County Office on Aging and Independence.</a:t>
            </a:r>
          </a:p>
        </p:txBody>
      </p:sp>
      <p:sp>
        <p:nvSpPr>
          <p:cNvPr id="4" name="Slide Number Placeholder 3"/>
          <p:cNvSpPr>
            <a:spLocks noGrp="1"/>
          </p:cNvSpPr>
          <p:nvPr>
            <p:ph type="sldNum" sz="quarter" idx="5"/>
          </p:nvPr>
        </p:nvSpPr>
        <p:spPr/>
        <p:txBody>
          <a:bodyPr/>
          <a:lstStyle/>
          <a:p>
            <a:fld id="{0640D5FD-5FB8-43C9-BBEF-35F64DED74A8}" type="slidenum">
              <a:rPr lang="en-US" smtClean="0"/>
              <a:t>1</a:t>
            </a:fld>
            <a:endParaRPr lang="en-US"/>
          </a:p>
        </p:txBody>
      </p:sp>
    </p:spTree>
    <p:extLst>
      <p:ext uri="{BB962C8B-B14F-4D97-AF65-F5344CB8AC3E}">
        <p14:creationId xmlns:p14="http://schemas.microsoft.com/office/powerpoint/2010/main" val="926006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National Institute on Aging (NIA), more than one in four people age 65 years or older fall each year. The risk of falling rises with age. </a:t>
            </a:r>
          </a:p>
          <a:p>
            <a:endParaRPr lang="en-US" dirty="0"/>
          </a:p>
          <a:p>
            <a:r>
              <a:rPr lang="en-US" dirty="0"/>
              <a:t>Anyone can have fall however the risk of falling does rise with age and for an older adult the consequences of a fall can have far more negative and long lasting effects than for a younger person. An older adult may have medical conditions like osteoporosis that increases the risk of a broken bone if a fall occurs.</a:t>
            </a:r>
          </a:p>
          <a:p>
            <a:r>
              <a:rPr lang="en-US" dirty="0"/>
              <a:t>So there are many contributing factors that can increase your risk of falls.</a:t>
            </a:r>
          </a:p>
          <a:p>
            <a:r>
              <a:rPr lang="en-US" dirty="0"/>
              <a:t>Like medications, which may have side effects like dizziness or feeling lightheaded.</a:t>
            </a:r>
          </a:p>
          <a:p>
            <a:r>
              <a:rPr lang="en-US" dirty="0"/>
              <a:t>Vision and hearing loss  - you may be experiencing depth perception or peripheral vision loss and/or vertigo</a:t>
            </a:r>
          </a:p>
          <a:p>
            <a:r>
              <a:rPr lang="en-US" dirty="0"/>
              <a:t>Your Home environment may put you at increased risk – is it cluttered or do you experience decreased mobility and have to climb stairs to get to a full bath and bedroom</a:t>
            </a:r>
          </a:p>
          <a:p>
            <a:r>
              <a:rPr lang="en-US" dirty="0"/>
              <a:t>Chronic diseases like diabetes, heart disease – which can affect blood pressure and blood sugar</a:t>
            </a:r>
          </a:p>
          <a:p>
            <a:r>
              <a:rPr lang="en-US" dirty="0"/>
              <a:t>Risk taking  - it’s important to recognize your limits and weigh the consequences</a:t>
            </a:r>
          </a:p>
          <a:p>
            <a:r>
              <a:rPr lang="en-US" dirty="0"/>
              <a:t>Lack of exercise – our muscles atrophy a lot faster as we age as the saying goes “use it or lose it”</a:t>
            </a:r>
          </a:p>
          <a:p>
            <a:r>
              <a:rPr lang="en-US" dirty="0"/>
              <a:t>Lastly, and something a lot of us don’t think about is a fear of falling. Fear of falling often keeps us from participating in activities which makes us more sedentary which then puts us at increased risk for falls.</a:t>
            </a:r>
          </a:p>
        </p:txBody>
      </p:sp>
      <p:sp>
        <p:nvSpPr>
          <p:cNvPr id="4" name="Slide Number Placeholder 3"/>
          <p:cNvSpPr>
            <a:spLocks noGrp="1"/>
          </p:cNvSpPr>
          <p:nvPr>
            <p:ph type="sldNum" sz="quarter" idx="5"/>
          </p:nvPr>
        </p:nvSpPr>
        <p:spPr/>
        <p:txBody>
          <a:bodyPr/>
          <a:lstStyle/>
          <a:p>
            <a:fld id="{0640D5FD-5FB8-43C9-BBEF-35F64DED74A8}" type="slidenum">
              <a:rPr lang="en-US" smtClean="0"/>
              <a:t>2</a:t>
            </a:fld>
            <a:endParaRPr lang="en-US"/>
          </a:p>
        </p:txBody>
      </p:sp>
    </p:spTree>
    <p:extLst>
      <p:ext uri="{BB962C8B-B14F-4D97-AF65-F5344CB8AC3E}">
        <p14:creationId xmlns:p14="http://schemas.microsoft.com/office/powerpoint/2010/main" val="194264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talk about how to prevent falls</a:t>
            </a:r>
          </a:p>
          <a:p>
            <a:r>
              <a:rPr lang="en-US" dirty="0"/>
              <a:t>It’s important to talk to your health care provider and pharmacist about all the medications and over-the-counter supplements you are taking. Medications and supplements can have side effects and can negatively interact with each other. Best practice to review your medications annually with your Primary care doctor and specialists to be sure they are still necessary.</a:t>
            </a:r>
          </a:p>
          <a:p>
            <a:endParaRPr lang="en-US" dirty="0"/>
          </a:p>
          <a:p>
            <a:r>
              <a:rPr lang="en-US" dirty="0"/>
              <a:t>Have your hearing and vision checked annually or sooner if you’re experiencing changes. If you find your misjudging the height of steps/curbs – you could be experiencing depth perception loss – this increases your risk for falls. </a:t>
            </a:r>
          </a:p>
          <a:p>
            <a:r>
              <a:rPr lang="en-US" dirty="0"/>
              <a:t>As well, hearing loss and vestibular conditions can cause vertigo, loss of balance and an inability to hear your surroundings. And wear your hearing aids. </a:t>
            </a:r>
          </a:p>
          <a:p>
            <a:endParaRPr lang="en-US" dirty="0"/>
          </a:p>
          <a:p>
            <a:r>
              <a:rPr lang="en-US" dirty="0"/>
              <a:t>Wearing properly fitting shoes with non-slips soles is important – women like to wear heels or sandals w/o backs and they looks nice but if your foot slips out it becomes a tripping hazard. Wear indoor shoes or slippers with non-slip soles or socks with grippy bottoms while in your home.</a:t>
            </a:r>
          </a:p>
          <a:p>
            <a:r>
              <a:rPr lang="en-US" dirty="0"/>
              <a:t>Pay attention to your surroundings – watch out for slippery surfaces, elevation changes in walkways, and as much as we love our pets they can be hazardous – dogs and cats can get under your feet – we often don’t know they are there so putting a bell or something that jingles on them to alert you of their presence.</a:t>
            </a:r>
          </a:p>
        </p:txBody>
      </p:sp>
      <p:sp>
        <p:nvSpPr>
          <p:cNvPr id="4" name="Slide Number Placeholder 3"/>
          <p:cNvSpPr>
            <a:spLocks noGrp="1"/>
          </p:cNvSpPr>
          <p:nvPr>
            <p:ph type="sldNum" sz="quarter" idx="5"/>
          </p:nvPr>
        </p:nvSpPr>
        <p:spPr/>
        <p:txBody>
          <a:bodyPr/>
          <a:lstStyle/>
          <a:p>
            <a:fld id="{0640D5FD-5FB8-43C9-BBEF-35F64DED74A8}" type="slidenum">
              <a:rPr lang="en-US" smtClean="0"/>
              <a:t>3</a:t>
            </a:fld>
            <a:endParaRPr lang="en-US"/>
          </a:p>
        </p:txBody>
      </p:sp>
    </p:spTree>
    <p:extLst>
      <p:ext uri="{BB962C8B-B14F-4D97-AF65-F5344CB8AC3E}">
        <p14:creationId xmlns:p14="http://schemas.microsoft.com/office/powerpoint/2010/main" val="1375965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our homes can be one of the most dangerous places for falls so it’s important to remove clutter and keep walkways and living areas clear. Remove items like papers, cords, cleaning supplies from floors as well as scatter rugs. Apply rug tape or a non-slip rug pad to all runners and area rugs. </a:t>
            </a:r>
          </a:p>
          <a:p>
            <a:endParaRPr lang="en-US" dirty="0"/>
          </a:p>
          <a:p>
            <a:r>
              <a:rPr lang="en-US" dirty="0"/>
              <a:t>It’s important to know your limitations when navigating steps a fall while on the steps can end in a life changing injury or death. Installing a stairlift or ramp may be necessary to age in place.  </a:t>
            </a:r>
          </a:p>
          <a:p>
            <a:r>
              <a:rPr lang="en-US" dirty="0"/>
              <a:t>As most of us can guess…the bathrooms is the number one place falls occur due to their wet and slippery surfaces. Use appropriate assistive devices like a non-slip rug, shower seat, or toilet safety rails. Grab bars offer support for transferring. Like in/out of a shower or tub and transferring on/off the toilet. Transferring in/out of a tub requires you to balance on one leg so adding a grab bar at the entrance provides something to hold onto for balance. The installation of grab bars are personalized to the user and their height. Typically a grab bar installed vertically at the entrance to a tub/shower, will be installed with the middle of the grab bar at the person’s heart height and a horizontal grab bar on the inside of shower or tub at the person’s wrist height. Install a handheld shower head and holder –this  allows you to control where the water goes, especially important if you are using a shower seat or tub transfer bench.</a:t>
            </a:r>
          </a:p>
          <a:p>
            <a:endParaRPr lang="en-US" dirty="0"/>
          </a:p>
          <a:p>
            <a:r>
              <a:rPr lang="en-US" dirty="0"/>
              <a:t> Home modifications don’t have to be expensive it may be as easy as adding a handrail, lowering the height of the bed or reorganizing cabinets to have everyday items within reach.</a:t>
            </a:r>
          </a:p>
          <a:p>
            <a:endParaRPr lang="en-US" dirty="0"/>
          </a:p>
          <a:p>
            <a:r>
              <a:rPr lang="en-US" dirty="0"/>
              <a:t>And if you do notice a change in your mobility, endurance or functioning talk to your doctor about working with a physical and or occupational therapist. PTs and OTs can come to the home and provide outpatient services. This allows the therapist to see how you are functioning in your environment.</a:t>
            </a:r>
          </a:p>
          <a:p>
            <a:endParaRPr lang="en-US" dirty="0"/>
          </a:p>
          <a:p>
            <a:r>
              <a:rPr lang="en-US" dirty="0"/>
              <a:t>Lastly, One of the most important activities we can do to decrease our falls risk is to stay active and exercise. This can be it’s own activity like going to the gym, walking/jogging, playing a sport or it can be from everyday activities like gardening, cleaning, or caring for a pet. What’s important is that you keep moving. </a:t>
            </a:r>
          </a:p>
        </p:txBody>
      </p:sp>
      <p:sp>
        <p:nvSpPr>
          <p:cNvPr id="4" name="Slide Number Placeholder 3"/>
          <p:cNvSpPr>
            <a:spLocks noGrp="1"/>
          </p:cNvSpPr>
          <p:nvPr>
            <p:ph type="sldNum" sz="quarter" idx="5"/>
          </p:nvPr>
        </p:nvSpPr>
        <p:spPr/>
        <p:txBody>
          <a:bodyPr/>
          <a:lstStyle/>
          <a:p>
            <a:fld id="{0640D5FD-5FB8-43C9-BBEF-35F64DED74A8}" type="slidenum">
              <a:rPr lang="en-US" smtClean="0"/>
              <a:t>4</a:t>
            </a:fld>
            <a:endParaRPr lang="en-US"/>
          </a:p>
        </p:txBody>
      </p:sp>
    </p:spTree>
    <p:extLst>
      <p:ext uri="{BB962C8B-B14F-4D97-AF65-F5344CB8AC3E}">
        <p14:creationId xmlns:p14="http://schemas.microsoft.com/office/powerpoint/2010/main" val="140832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40D5FD-5FB8-43C9-BBEF-35F64DED74A8}" type="slidenum">
              <a:rPr lang="en-US" smtClean="0"/>
              <a:t>5</a:t>
            </a:fld>
            <a:endParaRPr lang="en-US"/>
          </a:p>
        </p:txBody>
      </p:sp>
    </p:spTree>
    <p:extLst>
      <p:ext uri="{BB962C8B-B14F-4D97-AF65-F5344CB8AC3E}">
        <p14:creationId xmlns:p14="http://schemas.microsoft.com/office/powerpoint/2010/main" val="1087910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40D5FD-5FB8-43C9-BBEF-35F64DED74A8}" type="slidenum">
              <a:rPr lang="en-US" smtClean="0"/>
              <a:t>6</a:t>
            </a:fld>
            <a:endParaRPr lang="en-US"/>
          </a:p>
        </p:txBody>
      </p:sp>
    </p:spTree>
    <p:extLst>
      <p:ext uri="{BB962C8B-B14F-4D97-AF65-F5344CB8AC3E}">
        <p14:creationId xmlns:p14="http://schemas.microsoft.com/office/powerpoint/2010/main" val="3079074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40D5FD-5FB8-43C9-BBEF-35F64DED74A8}" type="slidenum">
              <a:rPr lang="en-US" smtClean="0"/>
              <a:t>7</a:t>
            </a:fld>
            <a:endParaRPr lang="en-US"/>
          </a:p>
        </p:txBody>
      </p:sp>
    </p:spTree>
    <p:extLst>
      <p:ext uri="{BB962C8B-B14F-4D97-AF65-F5344CB8AC3E}">
        <p14:creationId xmlns:p14="http://schemas.microsoft.com/office/powerpoint/2010/main" val="3534226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injured and can’t get up call for help – best practice to always carry a cell phone or have a personal emergency response device. An “I’ve fallen and can’t get up button”, which is especially important if you live alone. Many of these devices now have fall detection on them so if you are knocked unconscious it will contact 911. As well, smart devices like apple watch and android watches have fall detection features.</a:t>
            </a:r>
          </a:p>
          <a:p>
            <a:endParaRPr lang="en-US" dirty="0"/>
          </a:p>
          <a:p>
            <a:r>
              <a:rPr lang="en-US" dirty="0"/>
              <a:t>Falls can result in serious injuries so after a fall, even if you are able to get up, if you feel dizzy, drowsy, or have new pain – contact your health care provider immediately or go to the ER.</a:t>
            </a:r>
          </a:p>
          <a:p>
            <a:endParaRPr lang="en-US" dirty="0"/>
          </a:p>
          <a:p>
            <a:r>
              <a:rPr lang="en-US" dirty="0"/>
              <a:t>If you’ve had recent falls, it’s best to speak with your healthcare provider to explore the reasons why you are having falls so you can learn how to prevent them in the future.</a:t>
            </a:r>
          </a:p>
        </p:txBody>
      </p:sp>
      <p:sp>
        <p:nvSpPr>
          <p:cNvPr id="4" name="Slide Number Placeholder 3"/>
          <p:cNvSpPr>
            <a:spLocks noGrp="1"/>
          </p:cNvSpPr>
          <p:nvPr>
            <p:ph type="sldNum" sz="quarter" idx="5"/>
          </p:nvPr>
        </p:nvSpPr>
        <p:spPr/>
        <p:txBody>
          <a:bodyPr/>
          <a:lstStyle/>
          <a:p>
            <a:fld id="{0640D5FD-5FB8-43C9-BBEF-35F64DED74A8}" type="slidenum">
              <a:rPr lang="en-US" smtClean="0"/>
              <a:t>10</a:t>
            </a:fld>
            <a:endParaRPr lang="en-US"/>
          </a:p>
        </p:txBody>
      </p:sp>
    </p:spTree>
    <p:extLst>
      <p:ext uri="{BB962C8B-B14F-4D97-AF65-F5344CB8AC3E}">
        <p14:creationId xmlns:p14="http://schemas.microsoft.com/office/powerpoint/2010/main" val="2096778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 I do if I fall? </a:t>
            </a:r>
          </a:p>
          <a:p>
            <a:pPr marL="228600" indent="-228600">
              <a:buAutoNum type="arabicPeriod"/>
            </a:pPr>
            <a:r>
              <a:rPr lang="en-US" dirty="0"/>
              <a:t>Take a second to breathe and check your self for injury. Did you loose consciousness or if you’re injured? Immediately call for help. Hopefully you have a life alert button or cell phone on you at all times.</a:t>
            </a:r>
          </a:p>
          <a:p>
            <a:pPr marL="228600" indent="-228600">
              <a:buAutoNum type="arabicPeriod"/>
            </a:pPr>
            <a:r>
              <a:rPr lang="en-US" dirty="0"/>
              <a:t>If uninjured, get to a crawl position and crawl to a sturdy chair or piece of furniture.</a:t>
            </a:r>
          </a:p>
          <a:p>
            <a:pPr marL="228600" indent="-228600">
              <a:buAutoNum type="arabicPeriod"/>
            </a:pPr>
            <a:r>
              <a:rPr lang="en-US" dirty="0"/>
              <a:t>From a kneeling position, put your arms onto the seat of the chair.</a:t>
            </a:r>
          </a:p>
          <a:p>
            <a:pPr marL="228600" indent="-228600">
              <a:buAutoNum type="arabicPeriod"/>
            </a:pPr>
            <a:r>
              <a:rPr lang="en-US" dirty="0"/>
              <a:t>Bring one knee forward and place that foot on floor</a:t>
            </a:r>
          </a:p>
          <a:p>
            <a:pPr marL="228600" indent="-228600">
              <a:buAutoNum type="arabicPeriod"/>
            </a:pPr>
            <a:r>
              <a:rPr lang="en-US" dirty="0"/>
              <a:t>Push up with arms and legs and pivot your bottom onto the chair.</a:t>
            </a:r>
          </a:p>
          <a:p>
            <a:pPr marL="228600" indent="-228600">
              <a:buAutoNum type="arabicPeriod"/>
            </a:pPr>
            <a:r>
              <a:rPr lang="en-US" dirty="0"/>
              <a:t>Sit and take a minute to rest and check again for injury.</a:t>
            </a:r>
          </a:p>
          <a:p>
            <a:pPr marL="228600" indent="-228600">
              <a:buAutoNum type="arabicPeriod"/>
            </a:pPr>
            <a:r>
              <a:rPr lang="en-US" dirty="0"/>
              <a:t>If you are with someone who fell. Ask if they are okay – Call for help if injured or lost consciousness. Assist by bringing a sturdy chair to help the person get up if they are able otherwise contact 911 to paramedics assist the person.</a:t>
            </a:r>
          </a:p>
        </p:txBody>
      </p:sp>
      <p:sp>
        <p:nvSpPr>
          <p:cNvPr id="4" name="Slide Number Placeholder 3"/>
          <p:cNvSpPr>
            <a:spLocks noGrp="1"/>
          </p:cNvSpPr>
          <p:nvPr>
            <p:ph type="sldNum" sz="quarter" idx="5"/>
          </p:nvPr>
        </p:nvSpPr>
        <p:spPr/>
        <p:txBody>
          <a:bodyPr/>
          <a:lstStyle/>
          <a:p>
            <a:fld id="{0640D5FD-5FB8-43C9-BBEF-35F64DED74A8}" type="slidenum">
              <a:rPr lang="en-US" smtClean="0"/>
              <a:t>11</a:t>
            </a:fld>
            <a:endParaRPr lang="en-US"/>
          </a:p>
        </p:txBody>
      </p:sp>
    </p:spTree>
    <p:extLst>
      <p:ext uri="{BB962C8B-B14F-4D97-AF65-F5344CB8AC3E}">
        <p14:creationId xmlns:p14="http://schemas.microsoft.com/office/powerpoint/2010/main" val="2170152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9/13/2024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0828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9/13/2024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392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9/13/2024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724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9/13/2024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8285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9/13/2024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9725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9/13/2024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92141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9/13/2024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3939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9/13/2024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4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9/13/2024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7370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9/13/2024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5516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9/13/2024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612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9/13/2024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03605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9/13/2024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929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9/13/2024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72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9/13/2024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1489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9/13/2024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6911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9/13/2024</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4230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9/13/2024</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362071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hyperlink" Target="https://www.howardcountymd.gov/aging-independence/community-living-program"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jp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jpe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5.xml"/><Relationship Id="rId7" Type="http://schemas.microsoft.com/office/2007/relationships/hdphoto" Target="../media/hdphoto1.wdp"/><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19.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AE4EFE7-60A7-4635-9938-CDC4321216AD}"/>
              </a:ext>
            </a:extLst>
          </p:cNvPr>
          <p:cNvSpPr txBox="1">
            <a:spLocks/>
          </p:cNvSpPr>
          <p:nvPr/>
        </p:nvSpPr>
        <p:spPr>
          <a:xfrm>
            <a:off x="1370693" y="4511813"/>
            <a:ext cx="9373507" cy="1528039"/>
          </a:xfrm>
          <a:prstGeom prst="rect">
            <a:avLst/>
          </a:prstGeom>
        </p:spPr>
        <p:txBody>
          <a:bodyPr vert="horz" lIns="91440" tIns="45720" rIns="91440" bIns="45720" rtlCol="0" anchor="b">
            <a:normAutofit/>
          </a:bodyPr>
          <a:lst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sz="6000" dirty="0">
                <a:solidFill>
                  <a:schemeClr val="bg1"/>
                </a:solidFill>
              </a:rPr>
              <a:t>Falls Prevention</a:t>
            </a:r>
          </a:p>
        </p:txBody>
      </p:sp>
      <p:pic>
        <p:nvPicPr>
          <p:cNvPr id="14" name="Picture 9">
            <a:extLst>
              <a:ext uri="{FF2B5EF4-FFF2-40B4-BE49-F238E27FC236}">
                <a16:creationId xmlns:a16="http://schemas.microsoft.com/office/drawing/2014/main" id="{D04C0182-96E7-4A1B-8EAB-F910C2F3ED4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628022" y="547807"/>
            <a:ext cx="10935956" cy="3816806"/>
          </a:xfrm>
          <a:prstGeom prst="rect">
            <a:avLst/>
          </a:prstGeom>
        </p:spPr>
      </p:pic>
      <p:pic>
        <p:nvPicPr>
          <p:cNvPr id="5" name="Picture 4">
            <a:extLst>
              <a:ext uri="{FF2B5EF4-FFF2-40B4-BE49-F238E27FC236}">
                <a16:creationId xmlns:a16="http://schemas.microsoft.com/office/drawing/2014/main" id="{B0A08E32-AA33-4D6C-ACC6-516BA9638360}"/>
              </a:ext>
            </a:extLst>
          </p:cNvPr>
          <p:cNvPicPr>
            <a:picLocks noChangeAspect="1"/>
          </p:cNvPicPr>
          <p:nvPr/>
        </p:nvPicPr>
        <p:blipFill>
          <a:blip r:embed="rId6"/>
          <a:stretch>
            <a:fillRect/>
          </a:stretch>
        </p:blipFill>
        <p:spPr>
          <a:xfrm>
            <a:off x="990232" y="719005"/>
            <a:ext cx="5105768" cy="3408100"/>
          </a:xfrm>
          <a:prstGeom prst="rect">
            <a:avLst/>
          </a:prstGeom>
        </p:spPr>
      </p:pic>
      <p:pic>
        <p:nvPicPr>
          <p:cNvPr id="4" name="Picture 3" descr="Logo&#10;&#10;Description automatically generated">
            <a:extLst>
              <a:ext uri="{FF2B5EF4-FFF2-40B4-BE49-F238E27FC236}">
                <a16:creationId xmlns:a16="http://schemas.microsoft.com/office/drawing/2014/main" id="{FAE553D8-75F9-4BCE-B987-95C943761378}"/>
              </a:ext>
            </a:extLst>
          </p:cNvPr>
          <p:cNvPicPr>
            <a:picLocks noChangeAspect="1"/>
          </p:cNvPicPr>
          <p:nvPr/>
        </p:nvPicPr>
        <p:blipFill>
          <a:blip r:embed="rId7"/>
          <a:stretch>
            <a:fillRect/>
          </a:stretch>
        </p:blipFill>
        <p:spPr>
          <a:xfrm>
            <a:off x="6170821" y="1536726"/>
            <a:ext cx="5102352" cy="1824092"/>
          </a:xfrm>
          <a:prstGeom prst="rect">
            <a:avLst/>
          </a:prstGeom>
        </p:spPr>
      </p:pic>
      <p:pic>
        <p:nvPicPr>
          <p:cNvPr id="37" name="Audio 36">
            <a:hlinkClick r:id="" action="ppaction://media"/>
            <a:extLst>
              <a:ext uri="{FF2B5EF4-FFF2-40B4-BE49-F238E27FC236}">
                <a16:creationId xmlns:a16="http://schemas.microsoft.com/office/drawing/2014/main" id="{ECB9C8CF-25A8-3C62-CF9F-D6C9011F7CC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51479995"/>
      </p:ext>
    </p:extLst>
  </p:cSld>
  <p:clrMapOvr>
    <a:masterClrMapping/>
  </p:clrMapOvr>
  <mc:AlternateContent xmlns:mc="http://schemas.openxmlformats.org/markup-compatibility/2006" xmlns:p14="http://schemas.microsoft.com/office/powerpoint/2010/main">
    <mc:Choice Requires="p14">
      <p:transition spd="slow" p14:dur="2000" advTm="10521"/>
    </mc:Choice>
    <mc:Fallback xmlns="">
      <p:transition spd="slow" advTm="10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F486E2F-D0C1-4083-88AE-1015B8F6E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F4A61B-7393-47C6-AEE3-7C93A7108EB0}"/>
              </a:ext>
            </a:extLst>
          </p:cNvPr>
          <p:cNvSpPr>
            <a:spLocks noGrp="1"/>
          </p:cNvSpPr>
          <p:nvPr>
            <p:ph type="title"/>
          </p:nvPr>
        </p:nvSpPr>
        <p:spPr>
          <a:xfrm>
            <a:off x="913795" y="609600"/>
            <a:ext cx="10353762" cy="1257300"/>
          </a:xfrm>
        </p:spPr>
        <p:txBody>
          <a:bodyPr>
            <a:normAutofit/>
          </a:bodyPr>
          <a:lstStyle/>
          <a:p>
            <a:r>
              <a:rPr lang="en-US" b="1" dirty="0">
                <a:solidFill>
                  <a:schemeClr val="bg1"/>
                </a:solidFill>
                <a:effectLst/>
              </a:rPr>
              <a:t>What If I Have Fallen?</a:t>
            </a:r>
          </a:p>
        </p:txBody>
      </p:sp>
      <p:sp>
        <p:nvSpPr>
          <p:cNvPr id="3" name="Content Placeholder 2">
            <a:extLst>
              <a:ext uri="{FF2B5EF4-FFF2-40B4-BE49-F238E27FC236}">
                <a16:creationId xmlns:a16="http://schemas.microsoft.com/office/drawing/2014/main" id="{C10A11E0-C53D-4839-95DB-643452C86246}"/>
              </a:ext>
            </a:extLst>
          </p:cNvPr>
          <p:cNvSpPr>
            <a:spLocks noGrp="1"/>
          </p:cNvSpPr>
          <p:nvPr>
            <p:ph idx="1"/>
          </p:nvPr>
        </p:nvSpPr>
        <p:spPr>
          <a:xfrm>
            <a:off x="913795" y="2132822"/>
            <a:ext cx="5546272" cy="3658378"/>
          </a:xfrm>
        </p:spPr>
        <p:txBody>
          <a:bodyPr anchor="ctr">
            <a:normAutofit/>
          </a:bodyPr>
          <a:lstStyle/>
          <a:p>
            <a:pPr>
              <a:lnSpc>
                <a:spcPct val="100000"/>
              </a:lnSpc>
              <a:buClrTx/>
              <a:buFont typeface="Courier New" panose="02070309020205020404" pitchFamily="49" charset="0"/>
              <a:buChar char="o"/>
            </a:pPr>
            <a:r>
              <a:rPr lang="en-US" sz="1800" dirty="0">
                <a:solidFill>
                  <a:schemeClr val="bg1"/>
                </a:solidFill>
                <a:effectLst/>
              </a:rPr>
              <a:t>If you are injured and cannot get up, call for help – consider an alert system or carry a phone with you</a:t>
            </a:r>
          </a:p>
          <a:p>
            <a:pPr>
              <a:lnSpc>
                <a:spcPct val="100000"/>
              </a:lnSpc>
              <a:buClrTx/>
              <a:buFont typeface="Courier New" panose="02070309020205020404" pitchFamily="49" charset="0"/>
              <a:buChar char="o"/>
            </a:pPr>
            <a:r>
              <a:rPr lang="en-US" sz="1800" dirty="0">
                <a:solidFill>
                  <a:schemeClr val="bg1"/>
                </a:solidFill>
                <a:effectLst/>
              </a:rPr>
              <a:t>Falls can result in serious injury, so after a fall you may feel dizzy, drowsy, or have new aches and pains – see a health care provider right away!</a:t>
            </a:r>
          </a:p>
          <a:p>
            <a:pPr>
              <a:lnSpc>
                <a:spcPct val="100000"/>
              </a:lnSpc>
              <a:buClrTx/>
              <a:buFont typeface="Courier New" panose="02070309020205020404" pitchFamily="49" charset="0"/>
              <a:buChar char="o"/>
            </a:pPr>
            <a:r>
              <a:rPr lang="en-US" sz="1800" dirty="0">
                <a:solidFill>
                  <a:schemeClr val="bg1"/>
                </a:solidFill>
                <a:effectLst/>
              </a:rPr>
              <a:t>Always tell your healthcare provider if you have had a fall, so you can explore the reasons why you may have fallen &amp; learn how to prevent if from happening again</a:t>
            </a:r>
          </a:p>
          <a:p>
            <a:pPr>
              <a:lnSpc>
                <a:spcPct val="100000"/>
              </a:lnSpc>
              <a:buClrTx/>
              <a:buFont typeface="Courier New" panose="02070309020205020404" pitchFamily="49" charset="0"/>
              <a:buChar char="o"/>
            </a:pPr>
            <a:r>
              <a:rPr lang="en-US" sz="1800" dirty="0">
                <a:solidFill>
                  <a:schemeClr val="bg1"/>
                </a:solidFill>
                <a:effectLst/>
              </a:rPr>
              <a:t>Please do not lift a person after they have fallen; for you may hurt yourself or hurt the person who fell</a:t>
            </a:r>
          </a:p>
          <a:p>
            <a:pPr>
              <a:lnSpc>
                <a:spcPct val="100000"/>
              </a:lnSpc>
              <a:buClrTx/>
              <a:buFont typeface="Courier New" panose="02070309020205020404" pitchFamily="49" charset="0"/>
              <a:buChar char="o"/>
            </a:pPr>
            <a:endParaRPr lang="en-US" sz="1800" dirty="0">
              <a:solidFill>
                <a:schemeClr val="bg1"/>
              </a:solidFill>
              <a:effectLst/>
            </a:endParaRPr>
          </a:p>
        </p:txBody>
      </p:sp>
      <p:pic>
        <p:nvPicPr>
          <p:cNvPr id="11" name="Picture 10">
            <a:extLst>
              <a:ext uri="{FF2B5EF4-FFF2-40B4-BE49-F238E27FC236}">
                <a16:creationId xmlns:a16="http://schemas.microsoft.com/office/drawing/2014/main" id="{AD661026-DE64-47F1-9F88-0847B5FB35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6934200" y="1998132"/>
            <a:ext cx="4333632" cy="3521077"/>
          </a:xfrm>
          <a:prstGeom prst="rect">
            <a:avLst/>
          </a:prstGeom>
        </p:spPr>
      </p:pic>
      <p:pic>
        <p:nvPicPr>
          <p:cNvPr id="4" name="Picture 3">
            <a:extLst>
              <a:ext uri="{FF2B5EF4-FFF2-40B4-BE49-F238E27FC236}">
                <a16:creationId xmlns:a16="http://schemas.microsoft.com/office/drawing/2014/main" id="{35486279-2B0F-457B-A8F3-89350AF3C4D1}"/>
              </a:ext>
            </a:extLst>
          </p:cNvPr>
          <p:cNvPicPr>
            <a:picLocks noChangeAspect="1"/>
          </p:cNvPicPr>
          <p:nvPr/>
        </p:nvPicPr>
        <p:blipFill rotWithShape="1">
          <a:blip r:embed="rId6"/>
          <a:srcRect l="7357" r="20978" b="1"/>
          <a:stretch/>
        </p:blipFill>
        <p:spPr>
          <a:xfrm>
            <a:off x="7066560" y="2132822"/>
            <a:ext cx="4065464" cy="3258006"/>
          </a:xfrm>
          <a:prstGeom prst="rect">
            <a:avLst/>
          </a:prstGeom>
        </p:spPr>
      </p:pic>
      <p:pic>
        <p:nvPicPr>
          <p:cNvPr id="51" name="Audio 50">
            <a:hlinkClick r:id="" action="ppaction://media"/>
            <a:extLst>
              <a:ext uri="{FF2B5EF4-FFF2-40B4-BE49-F238E27FC236}">
                <a16:creationId xmlns:a16="http://schemas.microsoft.com/office/drawing/2014/main" id="{BB00BF20-FD91-0535-7841-AF8DEE1315C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5217194"/>
      </p:ext>
    </p:extLst>
  </p:cSld>
  <p:clrMapOvr>
    <a:masterClrMapping/>
  </p:clrMapOvr>
  <mc:AlternateContent xmlns:mc="http://schemas.openxmlformats.org/markup-compatibility/2006" xmlns:p14="http://schemas.microsoft.com/office/powerpoint/2010/main">
    <mc:Choice Requires="p14">
      <p:transition spd="slow" p14:dur="2000" advTm="48484"/>
    </mc:Choice>
    <mc:Fallback xmlns="">
      <p:transition spd="slow" advTm="48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9726E0AA-ACAD-4929-A688-C5F6D3E37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56AF37-D750-4013-ADA0-925F6A50AF8D}"/>
              </a:ext>
            </a:extLst>
          </p:cNvPr>
          <p:cNvSpPr>
            <a:spLocks noGrp="1"/>
          </p:cNvSpPr>
          <p:nvPr>
            <p:ph type="title"/>
          </p:nvPr>
        </p:nvSpPr>
        <p:spPr>
          <a:xfrm>
            <a:off x="664786" y="4924307"/>
            <a:ext cx="10862428" cy="1241065"/>
          </a:xfrm>
        </p:spPr>
        <p:txBody>
          <a:bodyPr>
            <a:normAutofit/>
          </a:bodyPr>
          <a:lstStyle/>
          <a:p>
            <a:r>
              <a:rPr lang="en-US" b="1" dirty="0">
                <a:solidFill>
                  <a:schemeClr val="bg1"/>
                </a:solidFill>
                <a:effectLst/>
              </a:rPr>
              <a:t>What If I Have Fallen?</a:t>
            </a:r>
          </a:p>
        </p:txBody>
      </p:sp>
      <p:pic>
        <p:nvPicPr>
          <p:cNvPr id="4" name="Content Placeholder 3">
            <a:extLst>
              <a:ext uri="{FF2B5EF4-FFF2-40B4-BE49-F238E27FC236}">
                <a16:creationId xmlns:a16="http://schemas.microsoft.com/office/drawing/2014/main" id="{6BDEFE62-97CD-4C38-B730-60184CF34D52}"/>
              </a:ext>
            </a:extLst>
          </p:cNvPr>
          <p:cNvPicPr>
            <a:picLocks noChangeAspect="1"/>
          </p:cNvPicPr>
          <p:nvPr/>
        </p:nvPicPr>
        <p:blipFill rotWithShape="1">
          <a:blip r:embed="rId5"/>
          <a:srcRect r="1441" b="11763"/>
          <a:stretch/>
        </p:blipFill>
        <p:spPr>
          <a:xfrm>
            <a:off x="2115557" y="692628"/>
            <a:ext cx="7960886" cy="4026856"/>
          </a:xfrm>
          <a:prstGeom prst="rect">
            <a:avLst/>
          </a:prstGeom>
        </p:spPr>
      </p:pic>
      <p:pic>
        <p:nvPicPr>
          <p:cNvPr id="18" name="Audio 17">
            <a:hlinkClick r:id="" action="ppaction://media"/>
            <a:extLst>
              <a:ext uri="{FF2B5EF4-FFF2-40B4-BE49-F238E27FC236}">
                <a16:creationId xmlns:a16="http://schemas.microsoft.com/office/drawing/2014/main" id="{1E817B7E-307B-68CD-52CB-214D1020A61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9971641"/>
      </p:ext>
    </p:extLst>
  </p:cSld>
  <p:clrMapOvr>
    <a:masterClrMapping/>
  </p:clrMapOvr>
  <mc:AlternateContent xmlns:mc="http://schemas.openxmlformats.org/markup-compatibility/2006" xmlns:p14="http://schemas.microsoft.com/office/powerpoint/2010/main">
    <mc:Choice Requires="p14">
      <p:transition spd="slow" p14:dur="2000" advTm="66400"/>
    </mc:Choice>
    <mc:Fallback xmlns="">
      <p:transition spd="slow" advTm="66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03ED7-EAD2-46BE-AC03-216F111AEF98}"/>
              </a:ext>
            </a:extLst>
          </p:cNvPr>
          <p:cNvSpPr>
            <a:spLocks noGrp="1"/>
          </p:cNvSpPr>
          <p:nvPr>
            <p:ph type="title"/>
          </p:nvPr>
        </p:nvSpPr>
        <p:spPr>
          <a:xfrm>
            <a:off x="913795" y="585537"/>
            <a:ext cx="10353762" cy="1257300"/>
          </a:xfrm>
        </p:spPr>
        <p:txBody>
          <a:bodyPr>
            <a:normAutofit/>
          </a:bodyPr>
          <a:lstStyle/>
          <a:p>
            <a:r>
              <a:rPr lang="en-US" b="1" dirty="0">
                <a:solidFill>
                  <a:schemeClr val="bg1"/>
                </a:solidFill>
                <a:effectLst/>
              </a:rPr>
              <a:t>Different Center Classes Available</a:t>
            </a:r>
          </a:p>
        </p:txBody>
      </p:sp>
      <p:sp>
        <p:nvSpPr>
          <p:cNvPr id="3" name="Content Placeholder 2">
            <a:extLst>
              <a:ext uri="{FF2B5EF4-FFF2-40B4-BE49-F238E27FC236}">
                <a16:creationId xmlns:a16="http://schemas.microsoft.com/office/drawing/2014/main" id="{5AFF7845-D331-4DAA-88F7-F899715EF16F}"/>
              </a:ext>
            </a:extLst>
          </p:cNvPr>
          <p:cNvSpPr>
            <a:spLocks noGrp="1"/>
          </p:cNvSpPr>
          <p:nvPr>
            <p:ph idx="1"/>
          </p:nvPr>
        </p:nvSpPr>
        <p:spPr>
          <a:xfrm>
            <a:off x="913795" y="2100513"/>
            <a:ext cx="10353762" cy="4427220"/>
          </a:xfrm>
        </p:spPr>
        <p:txBody>
          <a:bodyPr>
            <a:noAutofit/>
          </a:bodyPr>
          <a:lstStyle/>
          <a:p>
            <a:pPr marL="285750" indent="-285750">
              <a:lnSpc>
                <a:spcPct val="105000"/>
              </a:lnSpc>
              <a:spcBef>
                <a:spcPts val="0"/>
              </a:spcBef>
              <a:spcAft>
                <a:spcPts val="0"/>
              </a:spcAft>
              <a:buClr>
                <a:schemeClr val="bg1"/>
              </a:buClr>
              <a:buSzPct val="100000"/>
            </a:pPr>
            <a:r>
              <a:rPr lang="en-US" sz="1500" b="1" dirty="0">
                <a:ln>
                  <a:noFill/>
                </a:ln>
                <a:solidFill>
                  <a:schemeClr val="bg1"/>
                </a:solidFill>
                <a:effectLst/>
                <a:ea typeface="Times New Roman" panose="02020603050405020304" pitchFamily="18" charset="0"/>
                <a:cs typeface="Times New Roman" panose="02020603050405020304" pitchFamily="18" charset="0"/>
              </a:rPr>
              <a:t>Seated Strength and Balance: </a:t>
            </a:r>
            <a:r>
              <a:rPr lang="en-US" sz="1500" dirty="0">
                <a:ln>
                  <a:noFill/>
                </a:ln>
                <a:solidFill>
                  <a:schemeClr val="bg1"/>
                </a:solidFill>
                <a:effectLst/>
                <a:ea typeface="Times New Roman" panose="02020603050405020304" pitchFamily="18" charset="0"/>
                <a:cs typeface="Times New Roman" panose="02020603050405020304" pitchFamily="18" charset="0"/>
              </a:rPr>
              <a:t>This class if for those who prefer a seated workout with the option for standing/balancing exercises. Class will use dumbbells to improve strength and overall mobility as we move to fun music. </a:t>
            </a:r>
          </a:p>
          <a:p>
            <a:pPr marL="662850" lvl="1" indent="-285750">
              <a:lnSpc>
                <a:spcPct val="105000"/>
              </a:lnSpc>
              <a:spcBef>
                <a:spcPts val="0"/>
              </a:spcBef>
              <a:spcAft>
                <a:spcPts val="0"/>
              </a:spcAft>
              <a:buClr>
                <a:schemeClr val="bg1"/>
              </a:buClr>
              <a:buSzPct val="100000"/>
            </a:pPr>
            <a:r>
              <a:rPr lang="en-US" sz="1500" dirty="0">
                <a:ln>
                  <a:noFill/>
                </a:ln>
                <a:solidFill>
                  <a:schemeClr val="bg1"/>
                </a:solidFill>
                <a:effectLst/>
                <a:ea typeface="Times New Roman" panose="02020603050405020304" pitchFamily="18" charset="0"/>
                <a:cs typeface="Times New Roman" panose="02020603050405020304" pitchFamily="18" charset="0"/>
              </a:rPr>
              <a:t>Available at the Bain Center on Mondays and Wednesdays at 11:00 AM. Please contact 410.313.7213 for more information and to register.</a:t>
            </a:r>
            <a:endParaRPr lang="en-US" sz="1500" dirty="0">
              <a:ln>
                <a:noFill/>
              </a:ln>
              <a:solidFill>
                <a:schemeClr val="bg1"/>
              </a:solidFill>
              <a:effectLst/>
              <a:ea typeface="Calibri" panose="020F0502020204030204" pitchFamily="34" charset="0"/>
              <a:cs typeface="Times New Roman" panose="02020603050405020304" pitchFamily="18" charset="0"/>
            </a:endParaRPr>
          </a:p>
          <a:p>
            <a:pPr marL="285750" indent="-285750">
              <a:lnSpc>
                <a:spcPct val="105000"/>
              </a:lnSpc>
              <a:spcBef>
                <a:spcPts val="0"/>
              </a:spcBef>
              <a:spcAft>
                <a:spcPts val="0"/>
              </a:spcAft>
              <a:buClr>
                <a:schemeClr val="bg1"/>
              </a:buClr>
              <a:buSzPct val="100000"/>
            </a:pPr>
            <a:r>
              <a:rPr lang="en-US" sz="1500" b="1" dirty="0">
                <a:ln>
                  <a:noFill/>
                </a:ln>
                <a:solidFill>
                  <a:schemeClr val="bg1"/>
                </a:solidFill>
                <a:effectLst/>
                <a:ea typeface="Times New Roman" panose="02020603050405020304" pitchFamily="18" charset="0"/>
                <a:cs typeface="Times New Roman" panose="02020603050405020304" pitchFamily="18" charset="0"/>
              </a:rPr>
              <a:t>Better Balance: </a:t>
            </a:r>
            <a:r>
              <a:rPr lang="en-US" sz="1500" dirty="0">
                <a:ln>
                  <a:noFill/>
                </a:ln>
                <a:solidFill>
                  <a:schemeClr val="bg1"/>
                </a:solidFill>
                <a:effectLst/>
                <a:ea typeface="Times New Roman" panose="02020603050405020304" pitchFamily="18" charset="0"/>
                <a:cs typeface="Times New Roman" panose="02020603050405020304" pitchFamily="18" charset="0"/>
              </a:rPr>
              <a:t>This class is great fit for someone looking to improve their balance and mobility. This class has been proven effective for people with a chronic condition affecting balance or for those who feel unsteady on their feet. Class includes a couple walking portions with barre and seated exercises. A pre-screening is required before enrolling. To be pre-screened, please contact Rachel Filar at 410.313.6073. This program is partially funded under Title III-D of the Older American's Act of 1965. Individuals 60+ are encouraged to make the suggested donation to ensure viability of the program, and those 59 and under pay the actual cost.</a:t>
            </a:r>
          </a:p>
          <a:p>
            <a:pPr marL="662850" lvl="1" indent="-285750">
              <a:lnSpc>
                <a:spcPct val="105000"/>
              </a:lnSpc>
              <a:spcBef>
                <a:spcPts val="0"/>
              </a:spcBef>
              <a:spcAft>
                <a:spcPts val="0"/>
              </a:spcAft>
              <a:buClr>
                <a:schemeClr val="bg1"/>
              </a:buClr>
              <a:buSzPct val="100000"/>
            </a:pPr>
            <a:r>
              <a:rPr lang="en-US" sz="1500" dirty="0">
                <a:ln>
                  <a:noFill/>
                </a:ln>
                <a:solidFill>
                  <a:schemeClr val="bg1"/>
                </a:solidFill>
                <a:effectLst/>
                <a:ea typeface="Times New Roman" panose="02020603050405020304" pitchFamily="18" charset="0"/>
                <a:cs typeface="Times New Roman" panose="02020603050405020304" pitchFamily="18" charset="0"/>
              </a:rPr>
              <a:t>Available at the Ellicott City Center on Mondays and Wednesdays at 2:15 PM. For more information or to register, please contact 410.313.1400.</a:t>
            </a:r>
          </a:p>
          <a:p>
            <a:pPr marL="662850" lvl="1" indent="-285750">
              <a:lnSpc>
                <a:spcPct val="105000"/>
              </a:lnSpc>
              <a:spcBef>
                <a:spcPts val="0"/>
              </a:spcBef>
              <a:spcAft>
                <a:spcPts val="0"/>
              </a:spcAft>
              <a:buClr>
                <a:schemeClr val="bg1"/>
              </a:buClr>
              <a:buSzPct val="100000"/>
            </a:pPr>
            <a:r>
              <a:rPr lang="en-US" sz="1500" dirty="0">
                <a:ln>
                  <a:noFill/>
                </a:ln>
                <a:solidFill>
                  <a:schemeClr val="bg1"/>
                </a:solidFill>
                <a:effectLst/>
                <a:ea typeface="Times New Roman" panose="02020603050405020304" pitchFamily="18" charset="0"/>
                <a:cs typeface="Times New Roman" panose="02020603050405020304" pitchFamily="18" charset="0"/>
              </a:rPr>
              <a:t>Available at the Bain Center on Mondays and Wednesdays at 1:00 PM. For more information or to register, please contact 410.313.7213</a:t>
            </a:r>
          </a:p>
          <a:p>
            <a:pPr marL="285750" indent="-285750">
              <a:lnSpc>
                <a:spcPct val="105000"/>
              </a:lnSpc>
              <a:spcBef>
                <a:spcPts val="0"/>
              </a:spcBef>
              <a:spcAft>
                <a:spcPts val="0"/>
              </a:spcAft>
              <a:buClr>
                <a:schemeClr val="bg1"/>
              </a:buClr>
              <a:buSzPct val="100000"/>
            </a:pPr>
            <a:r>
              <a:rPr lang="en-US" sz="1500" b="1" dirty="0">
                <a:ln>
                  <a:noFill/>
                </a:ln>
                <a:solidFill>
                  <a:schemeClr val="bg1"/>
                </a:solidFill>
                <a:effectLst/>
                <a:ea typeface="Times New Roman" panose="02020603050405020304" pitchFamily="18" charset="0"/>
                <a:cs typeface="Times New Roman" panose="02020603050405020304" pitchFamily="18" charset="0"/>
              </a:rPr>
              <a:t>Balance Through Functional Fitness: </a:t>
            </a:r>
            <a:r>
              <a:rPr lang="en-US" sz="1500" dirty="0">
                <a:ln>
                  <a:noFill/>
                </a:ln>
                <a:solidFill>
                  <a:schemeClr val="bg1"/>
                </a:solidFill>
                <a:effectLst/>
                <a:ea typeface="Times New Roman" panose="02020603050405020304" pitchFamily="18" charset="0"/>
                <a:cs typeface="Times New Roman" panose="02020603050405020304" pitchFamily="18" charset="0"/>
              </a:rPr>
              <a:t>This workout will help you be better prepared for real-life situations. Train specific muscles to help you do everyday activities safely and efficiently. Focus on stretching, balance and muscle tone with light weights. This class is designed for those who may feel unsteady on their feet, are post hip or knee surgery with doctors' approval.</a:t>
            </a:r>
          </a:p>
          <a:p>
            <a:pPr marL="662850" lvl="1" indent="-285750">
              <a:lnSpc>
                <a:spcPct val="105000"/>
              </a:lnSpc>
              <a:spcBef>
                <a:spcPts val="0"/>
              </a:spcBef>
              <a:spcAft>
                <a:spcPts val="0"/>
              </a:spcAft>
              <a:buClr>
                <a:schemeClr val="bg1"/>
              </a:buClr>
              <a:buSzPct val="100000"/>
            </a:pPr>
            <a:r>
              <a:rPr lang="en-US" sz="1500" dirty="0">
                <a:ln>
                  <a:noFill/>
                </a:ln>
                <a:solidFill>
                  <a:schemeClr val="bg1"/>
                </a:solidFill>
                <a:effectLst/>
                <a:ea typeface="Times New Roman" panose="02020603050405020304" pitchFamily="18" charset="0"/>
                <a:cs typeface="Times New Roman" panose="02020603050405020304" pitchFamily="18" charset="0"/>
              </a:rPr>
              <a:t>Available at the Ellicott City Center on Tuesdays and Thursdays at 10:00 AM. For more information or to register, please contact 410.313.1400.</a:t>
            </a:r>
            <a:endParaRPr lang="en-US" sz="1500" dirty="0">
              <a:ln>
                <a:noFill/>
              </a:ln>
              <a:solidFill>
                <a:schemeClr val="bg1"/>
              </a:solidFill>
              <a:effectLst/>
              <a:ea typeface="Calibri" panose="020F0502020204030204" pitchFamily="34" charset="0"/>
              <a:cs typeface="Times New Roman" panose="02020603050405020304" pitchFamily="18" charset="0"/>
            </a:endParaRPr>
          </a:p>
        </p:txBody>
      </p:sp>
      <p:pic>
        <p:nvPicPr>
          <p:cNvPr id="5" name="Recorded Sound">
            <a:hlinkClick r:id="" action="ppaction://media"/>
            <a:extLst>
              <a:ext uri="{FF2B5EF4-FFF2-40B4-BE49-F238E27FC236}">
                <a16:creationId xmlns:a16="http://schemas.microsoft.com/office/drawing/2014/main" id="{75CF3FF1-2680-68C3-17E5-E8431B55A9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74893" y="6121333"/>
            <a:ext cx="406400" cy="406400"/>
          </a:xfrm>
          <a:prstGeom prst="rect">
            <a:avLst/>
          </a:prstGeom>
        </p:spPr>
      </p:pic>
    </p:spTree>
    <p:extLst>
      <p:ext uri="{BB962C8B-B14F-4D97-AF65-F5344CB8AC3E}">
        <p14:creationId xmlns:p14="http://schemas.microsoft.com/office/powerpoint/2010/main" val="3997005687"/>
      </p:ext>
    </p:extLst>
  </p:cSld>
  <p:clrMapOvr>
    <a:masterClrMapping/>
  </p:clrMapOvr>
  <mc:AlternateContent xmlns:mc="http://schemas.openxmlformats.org/markup-compatibility/2006">
    <mc:Choice xmlns:p14="http://schemas.microsoft.com/office/powerpoint/2010/main" Requires="p14">
      <p:transition spd="slow" p14:dur="2000" advTm="37323"/>
    </mc:Choice>
    <mc:Fallback>
      <p:transition spd="slow" advTm="37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4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03ED7-EAD2-46BE-AC03-216F111AEF98}"/>
              </a:ext>
            </a:extLst>
          </p:cNvPr>
          <p:cNvSpPr>
            <a:spLocks noGrp="1"/>
          </p:cNvSpPr>
          <p:nvPr>
            <p:ph type="title"/>
          </p:nvPr>
        </p:nvSpPr>
        <p:spPr/>
        <p:txBody>
          <a:bodyPr>
            <a:normAutofit/>
          </a:bodyPr>
          <a:lstStyle/>
          <a:p>
            <a:r>
              <a:rPr lang="en-US" b="1" dirty="0">
                <a:solidFill>
                  <a:schemeClr val="bg1"/>
                </a:solidFill>
                <a:effectLst/>
              </a:rPr>
              <a:t>Different Center Classes Available</a:t>
            </a:r>
          </a:p>
        </p:txBody>
      </p:sp>
      <p:sp>
        <p:nvSpPr>
          <p:cNvPr id="3" name="Content Placeholder 2">
            <a:extLst>
              <a:ext uri="{FF2B5EF4-FFF2-40B4-BE49-F238E27FC236}">
                <a16:creationId xmlns:a16="http://schemas.microsoft.com/office/drawing/2014/main" id="{5AFF7845-D331-4DAA-88F7-F899715EF16F}"/>
              </a:ext>
            </a:extLst>
          </p:cNvPr>
          <p:cNvSpPr>
            <a:spLocks noGrp="1"/>
          </p:cNvSpPr>
          <p:nvPr>
            <p:ph idx="1"/>
          </p:nvPr>
        </p:nvSpPr>
        <p:spPr>
          <a:xfrm>
            <a:off x="913795" y="2076450"/>
            <a:ext cx="10353762" cy="4427220"/>
          </a:xfrm>
        </p:spPr>
        <p:txBody>
          <a:bodyPr>
            <a:noAutofit/>
          </a:bodyPr>
          <a:lstStyle/>
          <a:p>
            <a:pPr marL="171450" indent="-171450">
              <a:lnSpc>
                <a:spcPct val="105000"/>
              </a:lnSpc>
              <a:spcBef>
                <a:spcPts val="0"/>
              </a:spcBef>
              <a:spcAft>
                <a:spcPts val="0"/>
              </a:spcAft>
            </a:pPr>
            <a:r>
              <a:rPr lang="en-US" sz="1550" b="1" dirty="0">
                <a:solidFill>
                  <a:schemeClr val="bg1"/>
                </a:solidFill>
                <a:effectLst/>
                <a:ea typeface="Times New Roman" panose="02020603050405020304" pitchFamily="18" charset="0"/>
                <a:cs typeface="Times New Roman" panose="02020603050405020304" pitchFamily="18" charset="0"/>
              </a:rPr>
              <a:t>Balance-4-All: </a:t>
            </a:r>
            <a:r>
              <a:rPr lang="en-US" sz="1550" dirty="0">
                <a:solidFill>
                  <a:schemeClr val="bg1"/>
                </a:solidFill>
                <a:effectLst/>
                <a:ea typeface="Times New Roman" panose="02020603050405020304" pitchFamily="18" charset="0"/>
                <a:cs typeface="Times New Roman" panose="02020603050405020304" pitchFamily="18" charset="0"/>
              </a:rPr>
              <a:t>This class combines a perfect blend of balance, flexibility, posture, strength, and agility. With the use of light dumbbells and a chair, you will work your way to being better equipped to perform routine activities of daily living (ADL) and decrease your risk of falling</a:t>
            </a:r>
          </a:p>
          <a:p>
            <a:pPr marL="548550" lvl="1" indent="-171450">
              <a:lnSpc>
                <a:spcPct val="105000"/>
              </a:lnSpc>
              <a:spcBef>
                <a:spcPts val="0"/>
              </a:spcBef>
              <a:spcAft>
                <a:spcPts val="0"/>
              </a:spcAft>
            </a:pPr>
            <a:r>
              <a:rPr lang="en-US" sz="1550" dirty="0">
                <a:solidFill>
                  <a:schemeClr val="bg1"/>
                </a:solidFill>
                <a:effectLst/>
                <a:ea typeface="Times New Roman" panose="02020603050405020304" pitchFamily="18" charset="0"/>
                <a:cs typeface="Times New Roman" panose="02020603050405020304" pitchFamily="18" charset="0"/>
              </a:rPr>
              <a:t>Available at the Bain Center on Fridays 11:00 AM. For more information or to register, please contact 410.313.7213</a:t>
            </a:r>
          </a:p>
          <a:p>
            <a:pPr marL="548550" lvl="1" indent="-171450">
              <a:lnSpc>
                <a:spcPct val="105000"/>
              </a:lnSpc>
              <a:spcBef>
                <a:spcPts val="0"/>
              </a:spcBef>
              <a:spcAft>
                <a:spcPts val="0"/>
              </a:spcAft>
            </a:pPr>
            <a:r>
              <a:rPr lang="en-US" sz="1550" dirty="0">
                <a:solidFill>
                  <a:schemeClr val="bg1"/>
                </a:solidFill>
                <a:effectLst/>
                <a:ea typeface="Times New Roman" panose="02020603050405020304" pitchFamily="18" charset="0"/>
                <a:cs typeface="Times New Roman" panose="02020603050405020304" pitchFamily="18" charset="0"/>
              </a:rPr>
              <a:t>Available at the Ellicott City Center on Mondays and Wednesdays at 10:00 AM. For more information or to register, please contact 410.313.1400.</a:t>
            </a:r>
          </a:p>
          <a:p>
            <a:pPr marL="171450" indent="-171450">
              <a:lnSpc>
                <a:spcPct val="105000"/>
              </a:lnSpc>
              <a:spcBef>
                <a:spcPts val="0"/>
              </a:spcBef>
              <a:spcAft>
                <a:spcPts val="0"/>
              </a:spcAft>
            </a:pPr>
            <a:r>
              <a:rPr lang="en-US" sz="1550" b="1" dirty="0">
                <a:solidFill>
                  <a:schemeClr val="bg1"/>
                </a:solidFill>
                <a:effectLst/>
                <a:ea typeface="Times New Roman" panose="02020603050405020304" pitchFamily="18" charset="0"/>
                <a:cs typeface="Times New Roman" panose="02020603050405020304" pitchFamily="18" charset="0"/>
              </a:rPr>
              <a:t>Core Fit -  Strength and Balance: </a:t>
            </a:r>
            <a:r>
              <a:rPr lang="en-US" sz="1550" dirty="0">
                <a:solidFill>
                  <a:schemeClr val="bg1"/>
                </a:solidFill>
                <a:effectLst/>
                <a:ea typeface="Times New Roman" panose="02020603050405020304" pitchFamily="18" charset="0"/>
                <a:cs typeface="Times New Roman" panose="02020603050405020304" pitchFamily="18" charset="0"/>
              </a:rPr>
              <a:t>This energizing class combines a dynamic cardio warm-up with total body resistance exercises to build strength, stability, and muscular endurance. The class finishes with all-encompassing core and balance work to challenge and improve your dynamic balance and help you attain your optimal fitness level. </a:t>
            </a:r>
          </a:p>
          <a:p>
            <a:pPr marL="548550" lvl="1" indent="-171450">
              <a:lnSpc>
                <a:spcPct val="105000"/>
              </a:lnSpc>
              <a:spcBef>
                <a:spcPts val="0"/>
              </a:spcBef>
              <a:spcAft>
                <a:spcPts val="0"/>
              </a:spcAft>
            </a:pPr>
            <a:r>
              <a:rPr lang="en-US" sz="1550" dirty="0">
                <a:solidFill>
                  <a:schemeClr val="bg1"/>
                </a:solidFill>
                <a:effectLst/>
                <a:ea typeface="Times New Roman" panose="02020603050405020304" pitchFamily="18" charset="0"/>
                <a:cs typeface="Times New Roman" panose="02020603050405020304" pitchFamily="18" charset="0"/>
              </a:rPr>
              <a:t>Available at the Elkridge Center on Thursdays at 2:00 PM. For more information or to register, please contact 410.313.5192</a:t>
            </a:r>
          </a:p>
          <a:p>
            <a:pPr marL="548550" lvl="1" indent="-171450">
              <a:lnSpc>
                <a:spcPct val="105000"/>
              </a:lnSpc>
              <a:spcBef>
                <a:spcPts val="0"/>
              </a:spcBef>
              <a:spcAft>
                <a:spcPts val="0"/>
              </a:spcAft>
            </a:pPr>
            <a:r>
              <a:rPr lang="en-US" sz="1550" dirty="0">
                <a:solidFill>
                  <a:schemeClr val="bg1"/>
                </a:solidFill>
                <a:effectLst/>
                <a:ea typeface="Times New Roman" panose="02020603050405020304" pitchFamily="18" charset="0"/>
                <a:cs typeface="Times New Roman" panose="02020603050405020304" pitchFamily="18" charset="0"/>
              </a:rPr>
              <a:t>Available at the North Laurel Center on Mondays at 12:30. For more information or to register, please contact 410.313.0380.</a:t>
            </a:r>
          </a:p>
          <a:p>
            <a:pPr marL="171450" indent="-171450">
              <a:lnSpc>
                <a:spcPct val="105000"/>
              </a:lnSpc>
              <a:spcBef>
                <a:spcPts val="0"/>
              </a:spcBef>
              <a:spcAft>
                <a:spcPts val="0"/>
              </a:spcAft>
            </a:pPr>
            <a:r>
              <a:rPr lang="en-US" sz="1550" b="1" dirty="0">
                <a:solidFill>
                  <a:schemeClr val="bg1"/>
                </a:solidFill>
                <a:effectLst/>
                <a:ea typeface="Times New Roman" panose="02020603050405020304" pitchFamily="18" charset="0"/>
                <a:cs typeface="Times New Roman" panose="02020603050405020304" pitchFamily="18" charset="0"/>
              </a:rPr>
              <a:t>Flex Tone and Balance: </a:t>
            </a:r>
            <a:r>
              <a:rPr lang="en-US" sz="1550" dirty="0">
                <a:solidFill>
                  <a:schemeClr val="bg1"/>
                </a:solidFill>
                <a:effectLst/>
                <a:ea typeface="Times New Roman" panose="02020603050405020304" pitchFamily="18" charset="0"/>
                <a:cs typeface="Times New Roman" panose="02020603050405020304" pitchFamily="18" charset="0"/>
              </a:rPr>
              <a:t>This class focuses on Functional fitness for everyday living. Have fun getting fit and strong while improving your range of motion and balance. Tone your major muscle groups, with this standing exercise program. Class concludes with stretching to increase flexibility and relaxation/visualization. Instructor will show modifications for chair supported option. </a:t>
            </a:r>
          </a:p>
          <a:p>
            <a:pPr marL="548550" lvl="1" indent="-171450">
              <a:lnSpc>
                <a:spcPct val="105000"/>
              </a:lnSpc>
              <a:spcBef>
                <a:spcPts val="0"/>
              </a:spcBef>
              <a:spcAft>
                <a:spcPts val="0"/>
              </a:spcAft>
            </a:pPr>
            <a:r>
              <a:rPr lang="en-US" sz="1550" dirty="0">
                <a:solidFill>
                  <a:schemeClr val="bg1"/>
                </a:solidFill>
                <a:effectLst/>
                <a:ea typeface="Times New Roman" panose="02020603050405020304" pitchFamily="18" charset="0"/>
                <a:cs typeface="Times New Roman" panose="02020603050405020304" pitchFamily="18" charset="0"/>
              </a:rPr>
              <a:t>Available at the Glenwood Center on Mondays and Wednesdays at 12:05 PM. Please contact 410.313.5440 for any questions.</a:t>
            </a:r>
            <a:endParaRPr lang="en-US" sz="1550" dirty="0">
              <a:solidFill>
                <a:schemeClr val="bg1"/>
              </a:solidFill>
              <a:effectLst/>
              <a:ea typeface="Calibri" panose="020F0502020204030204" pitchFamily="34"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9157A8EC-7213-4D0C-4236-6CA8CB2A2C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5526" y="6123851"/>
            <a:ext cx="406400" cy="406400"/>
          </a:xfrm>
          <a:prstGeom prst="rect">
            <a:avLst/>
          </a:prstGeom>
        </p:spPr>
      </p:pic>
    </p:spTree>
    <p:extLst>
      <p:ext uri="{BB962C8B-B14F-4D97-AF65-F5344CB8AC3E}">
        <p14:creationId xmlns:p14="http://schemas.microsoft.com/office/powerpoint/2010/main" val="3156225579"/>
      </p:ext>
    </p:extLst>
  </p:cSld>
  <p:clrMapOvr>
    <a:masterClrMapping/>
  </p:clrMapOvr>
  <mc:AlternateContent xmlns:mc="http://schemas.openxmlformats.org/markup-compatibility/2006">
    <mc:Choice xmlns:p14="http://schemas.microsoft.com/office/powerpoint/2010/main" Requires="p14">
      <p:transition spd="slow" p14:dur="2000" advTm="79919"/>
    </mc:Choice>
    <mc:Fallback>
      <p:transition spd="slow" advTm="79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9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B3897FC-A693-4656-8FCD-CF609C3B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195247-4C52-4523-9D23-FB678B06EB5E}"/>
              </a:ext>
            </a:extLst>
          </p:cNvPr>
          <p:cNvSpPr>
            <a:spLocks noGrp="1"/>
          </p:cNvSpPr>
          <p:nvPr>
            <p:ph type="title"/>
          </p:nvPr>
        </p:nvSpPr>
        <p:spPr>
          <a:xfrm>
            <a:off x="707900" y="643467"/>
            <a:ext cx="5142294" cy="1956298"/>
          </a:xfrm>
        </p:spPr>
        <p:txBody>
          <a:bodyPr>
            <a:normAutofit/>
          </a:bodyPr>
          <a:lstStyle/>
          <a:p>
            <a:pPr algn="l"/>
            <a:r>
              <a:rPr lang="en-US" sz="5400" b="1" dirty="0">
                <a:solidFill>
                  <a:schemeClr val="bg1"/>
                </a:solidFill>
              </a:rPr>
              <a:t>Thank You!</a:t>
            </a:r>
            <a:br>
              <a:rPr lang="en-US" sz="5400" b="1" dirty="0">
                <a:solidFill>
                  <a:schemeClr val="bg1"/>
                </a:solidFill>
              </a:rPr>
            </a:br>
            <a:r>
              <a:rPr lang="en-US" sz="5400" dirty="0">
                <a:solidFill>
                  <a:schemeClr val="bg1"/>
                </a:solidFill>
              </a:rPr>
              <a:t>Any Questions?</a:t>
            </a:r>
          </a:p>
        </p:txBody>
      </p:sp>
      <p:sp>
        <p:nvSpPr>
          <p:cNvPr id="9" name="Content Placeholder 8">
            <a:extLst>
              <a:ext uri="{FF2B5EF4-FFF2-40B4-BE49-F238E27FC236}">
                <a16:creationId xmlns:a16="http://schemas.microsoft.com/office/drawing/2014/main" id="{1C02BAA1-9D7A-BCB2-D83D-6932A8B78787}"/>
              </a:ext>
            </a:extLst>
          </p:cNvPr>
          <p:cNvSpPr>
            <a:spLocks noGrp="1"/>
          </p:cNvSpPr>
          <p:nvPr>
            <p:ph idx="1"/>
          </p:nvPr>
        </p:nvSpPr>
        <p:spPr>
          <a:xfrm>
            <a:off x="373380" y="2580291"/>
            <a:ext cx="6015102" cy="1956298"/>
          </a:xfrm>
        </p:spPr>
        <p:txBody>
          <a:bodyPr anchor="ctr">
            <a:noAutofit/>
          </a:bodyPr>
          <a:lstStyle/>
          <a:p>
            <a:pPr>
              <a:lnSpc>
                <a:spcPct val="100000"/>
              </a:lnSpc>
              <a:buClrTx/>
              <a:buFont typeface="Courier New" panose="02070309020205020404" pitchFamily="49" charset="0"/>
              <a:buChar char="o"/>
            </a:pPr>
            <a:r>
              <a:rPr lang="en-US" sz="2400" dirty="0">
                <a:solidFill>
                  <a:schemeClr val="bg1"/>
                </a:solidFill>
                <a:effectLst/>
              </a:rPr>
              <a:t>Rachel Filar, Exercise Specialist</a:t>
            </a:r>
          </a:p>
          <a:p>
            <a:pPr>
              <a:lnSpc>
                <a:spcPct val="100000"/>
              </a:lnSpc>
              <a:buClrTx/>
              <a:buFont typeface="Courier New" panose="02070309020205020404" pitchFamily="49" charset="0"/>
              <a:buChar char="o"/>
            </a:pPr>
            <a:r>
              <a:rPr lang="en-US" sz="2400" dirty="0">
                <a:solidFill>
                  <a:schemeClr val="bg1"/>
                </a:solidFill>
                <a:effectLst/>
              </a:rPr>
              <a:t>Health and Wellness</a:t>
            </a:r>
          </a:p>
          <a:p>
            <a:pPr>
              <a:lnSpc>
                <a:spcPct val="100000"/>
              </a:lnSpc>
              <a:buClrTx/>
              <a:buFont typeface="Courier New" panose="02070309020205020404" pitchFamily="49" charset="0"/>
              <a:buChar char="o"/>
            </a:pPr>
            <a:r>
              <a:rPr lang="en-US" sz="2400" dirty="0">
                <a:solidFill>
                  <a:schemeClr val="bg1"/>
                </a:solidFill>
                <a:effectLst/>
              </a:rPr>
              <a:t>(410) 313-6073</a:t>
            </a:r>
          </a:p>
          <a:p>
            <a:pPr>
              <a:lnSpc>
                <a:spcPct val="100000"/>
              </a:lnSpc>
              <a:buClrTx/>
              <a:buFont typeface="Courier New" panose="02070309020205020404" pitchFamily="49" charset="0"/>
              <a:buChar char="o"/>
            </a:pPr>
            <a:r>
              <a:rPr lang="en-US" sz="2400" dirty="0">
                <a:solidFill>
                  <a:schemeClr val="bg1"/>
                </a:solidFill>
                <a:effectLst/>
              </a:rPr>
              <a:t>rfilar@howardcountymd.gov</a:t>
            </a:r>
          </a:p>
        </p:txBody>
      </p:sp>
      <p:pic>
        <p:nvPicPr>
          <p:cNvPr id="4" name="Picture 3" descr="Logo&#10;&#10;Description automatically generated">
            <a:extLst>
              <a:ext uri="{FF2B5EF4-FFF2-40B4-BE49-F238E27FC236}">
                <a16:creationId xmlns:a16="http://schemas.microsoft.com/office/drawing/2014/main" id="{5DE4856E-33CC-433D-B4DC-E4CADA4987F6}"/>
              </a:ext>
            </a:extLst>
          </p:cNvPr>
          <p:cNvPicPr>
            <a:picLocks noChangeAspect="1"/>
          </p:cNvPicPr>
          <p:nvPr/>
        </p:nvPicPr>
        <p:blipFill>
          <a:blip r:embed="rId2"/>
          <a:stretch>
            <a:fillRect/>
          </a:stretch>
        </p:blipFill>
        <p:spPr>
          <a:xfrm>
            <a:off x="8343900" y="5506258"/>
            <a:ext cx="3474720" cy="1244198"/>
          </a:xfrm>
          <a:prstGeom prst="rect">
            <a:avLst/>
          </a:prstGeom>
        </p:spPr>
      </p:pic>
      <p:sp>
        <p:nvSpPr>
          <p:cNvPr id="10" name="TextBox 9">
            <a:extLst>
              <a:ext uri="{FF2B5EF4-FFF2-40B4-BE49-F238E27FC236}">
                <a16:creationId xmlns:a16="http://schemas.microsoft.com/office/drawing/2014/main" id="{A9A644AB-882C-4E2F-B97C-E73F51141A68}"/>
              </a:ext>
            </a:extLst>
          </p:cNvPr>
          <p:cNvSpPr txBox="1"/>
          <p:nvPr/>
        </p:nvSpPr>
        <p:spPr>
          <a:xfrm>
            <a:off x="6096000" y="2580291"/>
            <a:ext cx="5804535" cy="2308324"/>
          </a:xfrm>
          <a:prstGeom prst="rect">
            <a:avLst/>
          </a:prstGeom>
          <a:noFill/>
        </p:spPr>
        <p:txBody>
          <a:bodyPr wrap="square">
            <a:spAutoFit/>
          </a:bodyPr>
          <a:lstStyle/>
          <a:p>
            <a:pPr>
              <a:lnSpc>
                <a:spcPct val="100000"/>
              </a:lnSpc>
              <a:buClrTx/>
              <a:buFont typeface="Courier New" panose="02070309020205020404" pitchFamily="49" charset="0"/>
              <a:buChar char="o"/>
            </a:pPr>
            <a:r>
              <a:rPr lang="en-US" dirty="0">
                <a:solidFill>
                  <a:schemeClr val="bg1"/>
                </a:solidFill>
              </a:rPr>
              <a:t> </a:t>
            </a:r>
            <a:r>
              <a:rPr lang="en-US" sz="2400" b="1" dirty="0">
                <a:solidFill>
                  <a:schemeClr val="bg1"/>
                </a:solidFill>
              </a:rPr>
              <a:t>Carly Shilling, OTR/L, CAPS</a:t>
            </a:r>
          </a:p>
          <a:p>
            <a:pPr>
              <a:lnSpc>
                <a:spcPct val="100000"/>
              </a:lnSpc>
              <a:buClrTx/>
              <a:buFont typeface="Courier New" panose="02070309020205020404" pitchFamily="49" charset="0"/>
              <a:buChar char="o"/>
            </a:pPr>
            <a:r>
              <a:rPr lang="en-US" sz="2400" b="1" dirty="0">
                <a:solidFill>
                  <a:schemeClr val="bg1"/>
                </a:solidFill>
              </a:rPr>
              <a:t> Andrea Bryant, COTA/L, CAPS</a:t>
            </a:r>
          </a:p>
          <a:p>
            <a:pPr>
              <a:lnSpc>
                <a:spcPct val="100000"/>
              </a:lnSpc>
              <a:buClrTx/>
              <a:buFont typeface="Courier New" panose="02070309020205020404" pitchFamily="49" charset="0"/>
              <a:buChar char="o"/>
            </a:pPr>
            <a:r>
              <a:rPr lang="en-US" sz="2400" b="1" dirty="0">
                <a:solidFill>
                  <a:schemeClr val="bg1"/>
                </a:solidFill>
              </a:rPr>
              <a:t> Community Living Program</a:t>
            </a:r>
          </a:p>
          <a:p>
            <a:pPr>
              <a:lnSpc>
                <a:spcPct val="100000"/>
              </a:lnSpc>
              <a:buClrTx/>
              <a:buFont typeface="Courier New" panose="02070309020205020404" pitchFamily="49" charset="0"/>
              <a:buChar char="o"/>
            </a:pPr>
            <a:r>
              <a:rPr lang="en-US" sz="2400" b="1" dirty="0">
                <a:solidFill>
                  <a:schemeClr val="bg1"/>
                </a:solidFill>
                <a:effectLst/>
              </a:rPr>
              <a:t> 410-313-1234</a:t>
            </a:r>
          </a:p>
          <a:p>
            <a:pPr>
              <a:lnSpc>
                <a:spcPct val="100000"/>
              </a:lnSpc>
              <a:buClrTx/>
              <a:buFont typeface="Courier New" panose="02070309020205020404" pitchFamily="49" charset="0"/>
              <a:buChar char="o"/>
            </a:pPr>
            <a:r>
              <a:rPr lang="en-US" sz="2400" b="1" dirty="0">
                <a:solidFill>
                  <a:schemeClr val="bg1"/>
                </a:solidFill>
              </a:rPr>
              <a:t> </a:t>
            </a:r>
            <a:r>
              <a:rPr lang="en-US" sz="2400" b="1" dirty="0">
                <a:solidFill>
                  <a:schemeClr val="bg1"/>
                </a:solidFill>
                <a:hlinkClick r:id="rId3">
                  <a:extLst>
                    <a:ext uri="{A12FA001-AC4F-418D-AE19-62706E023703}">
                      <ahyp:hlinkClr xmlns:ahyp="http://schemas.microsoft.com/office/drawing/2018/hyperlinkcolor" val="tx"/>
                    </a:ext>
                  </a:extLst>
                </a:hlinkClick>
              </a:rPr>
              <a:t>https://www.howardcountymd.gov/aging-independence/community-living-program</a:t>
            </a:r>
            <a:r>
              <a:rPr lang="en-US" sz="2400" b="1" dirty="0">
                <a:solidFill>
                  <a:schemeClr val="bg1"/>
                </a:solidFill>
              </a:rPr>
              <a:t> </a:t>
            </a:r>
            <a:endParaRPr lang="en-US" sz="2400" b="1" dirty="0">
              <a:solidFill>
                <a:schemeClr val="bg1"/>
              </a:solidFill>
              <a:effectLst/>
            </a:endParaRPr>
          </a:p>
        </p:txBody>
      </p:sp>
    </p:spTree>
    <p:extLst>
      <p:ext uri="{BB962C8B-B14F-4D97-AF65-F5344CB8AC3E}">
        <p14:creationId xmlns:p14="http://schemas.microsoft.com/office/powerpoint/2010/main" val="2898511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0A5CBC-EE63-42C7-A22A-C8B5373D3BAC}"/>
              </a:ext>
            </a:extLst>
          </p:cNvPr>
          <p:cNvSpPr txBox="1"/>
          <p:nvPr/>
        </p:nvSpPr>
        <p:spPr>
          <a:xfrm>
            <a:off x="1155032" y="1697122"/>
            <a:ext cx="10250905" cy="4832092"/>
          </a:xfrm>
          <a:prstGeom prst="rect">
            <a:avLst/>
          </a:prstGeom>
          <a:noFill/>
        </p:spPr>
        <p:txBody>
          <a:bodyPr wrap="square" rtlCol="0">
            <a:spAutoFit/>
          </a:bodyPr>
          <a:lstStyle/>
          <a:p>
            <a:r>
              <a:rPr lang="en-US" sz="2400" dirty="0">
                <a:solidFill>
                  <a:schemeClr val="bg1"/>
                </a:solidFill>
                <a:cs typeface="Arial" panose="020B0604020202020204" pitchFamily="34" charset="0"/>
              </a:rPr>
              <a:t>According to National Institute on Aging (NIA), </a:t>
            </a:r>
            <a:r>
              <a:rPr lang="en-US" sz="2400" dirty="0">
                <a:solidFill>
                  <a:srgbClr val="1B1B1B"/>
                </a:solidFill>
                <a:cs typeface="Arial" panose="020B0604020202020204" pitchFamily="34" charset="0"/>
              </a:rPr>
              <a:t>m</a:t>
            </a:r>
            <a:r>
              <a:rPr lang="en-US" sz="2400" b="0" i="0" dirty="0">
                <a:solidFill>
                  <a:srgbClr val="1B1B1B"/>
                </a:solidFill>
                <a:effectLst/>
              </a:rPr>
              <a:t>ore than one in four people age 65 years or older fall each year. The risk of falling — and fall-related problems — rises with age.</a:t>
            </a:r>
            <a:r>
              <a:rPr lang="en-US" sz="2400" b="0" i="0" dirty="0">
                <a:solidFill>
                  <a:schemeClr val="bg1"/>
                </a:solidFill>
                <a:effectLst/>
                <a:cs typeface="Arial" panose="020B0604020202020204" pitchFamily="34" charset="0"/>
              </a:rPr>
              <a:t> </a:t>
            </a:r>
          </a:p>
          <a:p>
            <a:endParaRPr lang="en-US" sz="2000" dirty="0">
              <a:solidFill>
                <a:schemeClr val="bg1"/>
              </a:solidFill>
              <a:cs typeface="Arial" panose="020B0604020202020204" pitchFamily="34" charset="0"/>
            </a:endParaRPr>
          </a:p>
          <a:p>
            <a:r>
              <a:rPr lang="en-US" sz="2400" dirty="0">
                <a:solidFill>
                  <a:schemeClr val="bg1"/>
                </a:solidFill>
                <a:cs typeface="Arial" panose="020B0604020202020204" pitchFamily="34" charset="0"/>
              </a:rPr>
              <a:t>Many things can increase the risk of falls:</a:t>
            </a:r>
          </a:p>
          <a:p>
            <a:pPr marL="800100" lvl="1" indent="-342900">
              <a:buFont typeface="Courier New" panose="02070309020205020404" pitchFamily="49" charset="0"/>
              <a:buChar char="o"/>
            </a:pPr>
            <a:r>
              <a:rPr lang="en-US" sz="2400" dirty="0">
                <a:solidFill>
                  <a:schemeClr val="bg1"/>
                </a:solidFill>
                <a:cs typeface="Arial" panose="020B0604020202020204" pitchFamily="34" charset="0"/>
              </a:rPr>
              <a:t>Medications</a:t>
            </a:r>
          </a:p>
          <a:p>
            <a:pPr marL="800100" lvl="1" indent="-342900">
              <a:buFont typeface="Courier New" panose="02070309020205020404" pitchFamily="49" charset="0"/>
              <a:buChar char="o"/>
            </a:pPr>
            <a:r>
              <a:rPr lang="en-US" sz="2400" dirty="0">
                <a:solidFill>
                  <a:schemeClr val="bg1"/>
                </a:solidFill>
                <a:cs typeface="Arial" panose="020B0604020202020204" pitchFamily="34" charset="0"/>
              </a:rPr>
              <a:t>Vision and Hearing Loss</a:t>
            </a:r>
          </a:p>
          <a:p>
            <a:pPr marL="800100" lvl="1" indent="-342900">
              <a:buFont typeface="Courier New" panose="02070309020205020404" pitchFamily="49" charset="0"/>
              <a:buChar char="o"/>
            </a:pPr>
            <a:r>
              <a:rPr lang="en-US" sz="2400" dirty="0">
                <a:solidFill>
                  <a:schemeClr val="bg1"/>
                </a:solidFill>
                <a:cs typeface="Arial" panose="020B0604020202020204" pitchFamily="34" charset="0"/>
              </a:rPr>
              <a:t>Home Environment</a:t>
            </a:r>
          </a:p>
          <a:p>
            <a:pPr marL="800100" lvl="1" indent="-342900">
              <a:buFont typeface="Courier New" panose="02070309020205020404" pitchFamily="49" charset="0"/>
              <a:buChar char="o"/>
            </a:pPr>
            <a:r>
              <a:rPr lang="en-US" sz="2400" dirty="0">
                <a:solidFill>
                  <a:schemeClr val="bg1"/>
                </a:solidFill>
                <a:cs typeface="Arial" panose="020B0604020202020204" pitchFamily="34" charset="0"/>
              </a:rPr>
              <a:t>Blood Pressure</a:t>
            </a:r>
          </a:p>
          <a:p>
            <a:pPr marL="800100" lvl="1" indent="-342900">
              <a:buFont typeface="Courier New" panose="02070309020205020404" pitchFamily="49" charset="0"/>
              <a:buChar char="o"/>
            </a:pPr>
            <a:r>
              <a:rPr lang="en-US" sz="2400" dirty="0">
                <a:solidFill>
                  <a:schemeClr val="bg1"/>
                </a:solidFill>
                <a:cs typeface="Arial" panose="020B0604020202020204" pitchFamily="34" charset="0"/>
              </a:rPr>
              <a:t>Chronic </a:t>
            </a:r>
            <a:r>
              <a:rPr lang="en-US" sz="2400">
                <a:solidFill>
                  <a:schemeClr val="bg1"/>
                </a:solidFill>
                <a:cs typeface="Arial" panose="020B0604020202020204" pitchFamily="34" charset="0"/>
              </a:rPr>
              <a:t>Disease </a:t>
            </a:r>
          </a:p>
          <a:p>
            <a:pPr marL="800100" lvl="1" indent="-342900">
              <a:buFont typeface="Courier New" panose="02070309020205020404" pitchFamily="49" charset="0"/>
              <a:buChar char="o"/>
            </a:pPr>
            <a:r>
              <a:rPr lang="en-US" sz="2400">
                <a:solidFill>
                  <a:schemeClr val="bg1"/>
                </a:solidFill>
                <a:cs typeface="Arial" panose="020B0604020202020204" pitchFamily="34" charset="0"/>
              </a:rPr>
              <a:t>Risk </a:t>
            </a:r>
            <a:r>
              <a:rPr lang="en-US" sz="2400" dirty="0">
                <a:solidFill>
                  <a:schemeClr val="bg1"/>
                </a:solidFill>
                <a:cs typeface="Arial" panose="020B0604020202020204" pitchFamily="34" charset="0"/>
              </a:rPr>
              <a:t>Taking</a:t>
            </a:r>
          </a:p>
          <a:p>
            <a:pPr marL="800100" lvl="1" indent="-342900">
              <a:buFont typeface="Courier New" panose="02070309020205020404" pitchFamily="49" charset="0"/>
              <a:buChar char="o"/>
            </a:pPr>
            <a:r>
              <a:rPr lang="en-US" sz="2400" dirty="0">
                <a:solidFill>
                  <a:schemeClr val="bg1"/>
                </a:solidFill>
                <a:cs typeface="Arial" panose="020B0604020202020204" pitchFamily="34" charset="0"/>
              </a:rPr>
              <a:t>Lack of Exercise</a:t>
            </a:r>
          </a:p>
          <a:p>
            <a:pPr marL="800100" lvl="1" indent="-342900">
              <a:buFont typeface="Courier New" panose="02070309020205020404" pitchFamily="49" charset="0"/>
              <a:buChar char="o"/>
            </a:pPr>
            <a:r>
              <a:rPr lang="en-US" sz="2400" dirty="0">
                <a:solidFill>
                  <a:schemeClr val="bg1"/>
                </a:solidFill>
                <a:cs typeface="Arial" panose="020B0604020202020204" pitchFamily="34" charset="0"/>
              </a:rPr>
              <a:t>Fear of Falling</a:t>
            </a:r>
          </a:p>
        </p:txBody>
      </p:sp>
      <p:sp>
        <p:nvSpPr>
          <p:cNvPr id="6" name="TextBox 5">
            <a:extLst>
              <a:ext uri="{FF2B5EF4-FFF2-40B4-BE49-F238E27FC236}">
                <a16:creationId xmlns:a16="http://schemas.microsoft.com/office/drawing/2014/main" id="{A9ADB1CF-7A9F-44AF-9D5E-1E382B7602B3}"/>
              </a:ext>
            </a:extLst>
          </p:cNvPr>
          <p:cNvSpPr txBox="1"/>
          <p:nvPr/>
        </p:nvSpPr>
        <p:spPr>
          <a:xfrm>
            <a:off x="1997242" y="625642"/>
            <a:ext cx="8349916" cy="800219"/>
          </a:xfrm>
          <a:prstGeom prst="rect">
            <a:avLst/>
          </a:prstGeom>
          <a:noFill/>
        </p:spPr>
        <p:txBody>
          <a:bodyPr wrap="square" rtlCol="0">
            <a:spAutoFit/>
          </a:bodyPr>
          <a:lstStyle/>
          <a:p>
            <a:pPr algn="ctr"/>
            <a:r>
              <a:rPr lang="en-US" sz="4600" b="1" dirty="0">
                <a:solidFill>
                  <a:schemeClr val="bg1"/>
                </a:solidFill>
              </a:rPr>
              <a:t>Why Do Falls Occur?</a:t>
            </a:r>
          </a:p>
        </p:txBody>
      </p:sp>
      <p:pic>
        <p:nvPicPr>
          <p:cNvPr id="2" name="Picture 1">
            <a:extLst>
              <a:ext uri="{FF2B5EF4-FFF2-40B4-BE49-F238E27FC236}">
                <a16:creationId xmlns:a16="http://schemas.microsoft.com/office/drawing/2014/main" id="{E0331B47-3F2E-4285-945B-CE4192AFBF50}"/>
              </a:ext>
            </a:extLst>
          </p:cNvPr>
          <p:cNvPicPr>
            <a:picLocks noChangeAspect="1"/>
          </p:cNvPicPr>
          <p:nvPr/>
        </p:nvPicPr>
        <p:blipFill>
          <a:blip r:embed="rId5"/>
          <a:stretch>
            <a:fillRect/>
          </a:stretch>
        </p:blipFill>
        <p:spPr>
          <a:xfrm>
            <a:off x="6463296" y="2764876"/>
            <a:ext cx="5191240" cy="3467482"/>
          </a:xfrm>
          <a:prstGeom prst="rect">
            <a:avLst/>
          </a:prstGeom>
        </p:spPr>
      </p:pic>
      <p:pic>
        <p:nvPicPr>
          <p:cNvPr id="121" name="Audio 120">
            <a:hlinkClick r:id="" action="ppaction://media"/>
            <a:extLst>
              <a:ext uri="{FF2B5EF4-FFF2-40B4-BE49-F238E27FC236}">
                <a16:creationId xmlns:a16="http://schemas.microsoft.com/office/drawing/2014/main" id="{EBF819EF-66D9-69F0-70AB-FB814B18BBD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03105201"/>
      </p:ext>
    </p:extLst>
  </p:cSld>
  <p:clrMapOvr>
    <a:masterClrMapping/>
  </p:clrMapOvr>
  <mc:AlternateContent xmlns:mc="http://schemas.openxmlformats.org/markup-compatibility/2006" xmlns:p14="http://schemas.microsoft.com/office/powerpoint/2010/main">
    <mc:Choice Requires="p14">
      <p:transition spd="slow" p14:dur="2000" advTm="108182"/>
    </mc:Choice>
    <mc:Fallback xmlns="">
      <p:transition spd="slow" advTm="108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608E264-926B-434A-8D58-87ACA185D8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75D5B39B-F9D7-4A28-8813-3FC8FDDCF261}"/>
              </a:ext>
            </a:extLst>
          </p:cNvPr>
          <p:cNvSpPr>
            <a:spLocks noGrp="1"/>
          </p:cNvSpPr>
          <p:nvPr>
            <p:ph type="title"/>
          </p:nvPr>
        </p:nvSpPr>
        <p:spPr>
          <a:xfrm>
            <a:off x="5279472" y="584200"/>
            <a:ext cx="5844759" cy="970450"/>
          </a:xfrm>
        </p:spPr>
        <p:txBody>
          <a:bodyPr vert="horz" lIns="91440" tIns="45720" rIns="91440" bIns="45720" rtlCol="0" anchor="ctr">
            <a:normAutofit/>
          </a:bodyPr>
          <a:lstStyle/>
          <a:p>
            <a:r>
              <a:rPr lang="en-US" sz="4000" b="1" dirty="0">
                <a:solidFill>
                  <a:schemeClr val="bg1"/>
                </a:solidFill>
                <a:effectLst/>
              </a:rPr>
              <a:t>How To Prevent Falls</a:t>
            </a:r>
            <a:endParaRPr lang="en-US" sz="4000" dirty="0">
              <a:solidFill>
                <a:schemeClr val="bg1"/>
              </a:solidFill>
              <a:effectLst/>
            </a:endParaRPr>
          </a:p>
        </p:txBody>
      </p:sp>
      <p:pic>
        <p:nvPicPr>
          <p:cNvPr id="22" name="Picture 21">
            <a:extLst>
              <a:ext uri="{FF2B5EF4-FFF2-40B4-BE49-F238E27FC236}">
                <a16:creationId xmlns:a16="http://schemas.microsoft.com/office/drawing/2014/main" id="{E67A036B-F109-477D-A092-D947533E27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10650" y="1"/>
            <a:ext cx="4966697" cy="6858000"/>
          </a:xfrm>
          <a:prstGeom prst="rect">
            <a:avLst/>
          </a:prstGeom>
        </p:spPr>
      </p:pic>
      <p:sp>
        <p:nvSpPr>
          <p:cNvPr id="12" name="TextBox 11">
            <a:extLst>
              <a:ext uri="{FF2B5EF4-FFF2-40B4-BE49-F238E27FC236}">
                <a16:creationId xmlns:a16="http://schemas.microsoft.com/office/drawing/2014/main" id="{3A4828D9-6B83-48AD-9646-A88941187DDF}"/>
              </a:ext>
            </a:extLst>
          </p:cNvPr>
          <p:cNvSpPr txBox="1"/>
          <p:nvPr/>
        </p:nvSpPr>
        <p:spPr>
          <a:xfrm>
            <a:off x="5266222" y="1714500"/>
            <a:ext cx="5998128" cy="4279899"/>
          </a:xfrm>
          <a:prstGeom prst="rect">
            <a:avLst/>
          </a:prstGeom>
        </p:spPr>
        <p:txBody>
          <a:bodyPr vert="horz" lIns="91440" tIns="45720" rIns="91440" bIns="45720" rtlCol="0" anchor="ctr">
            <a:normAutofit fontScale="77500" lnSpcReduction="20000"/>
          </a:bodyPr>
          <a:lstStyle/>
          <a:p>
            <a:pPr marL="285750" indent="-285750" defTabSz="457200">
              <a:lnSpc>
                <a:spcPct val="90000"/>
              </a:lnSpc>
              <a:spcBef>
                <a:spcPct val="20000"/>
              </a:spcBef>
              <a:spcAft>
                <a:spcPts val="600"/>
              </a:spcAft>
              <a:buClr>
                <a:schemeClr val="tx2"/>
              </a:buClr>
              <a:buSzPct val="70000"/>
              <a:buFont typeface="Wingdings 2" charset="2"/>
              <a:buChar char="•"/>
            </a:pPr>
            <a:endParaRPr lang="en-US"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a:p>
            <a:pPr marL="285750" indent="-285750" defTabSz="457200">
              <a:lnSpc>
                <a:spcPct val="90000"/>
              </a:lnSpc>
              <a:spcBef>
                <a:spcPct val="20000"/>
              </a:spcBef>
              <a:spcAft>
                <a:spcPts val="600"/>
              </a:spcAft>
              <a:buClr>
                <a:schemeClr val="tx2"/>
              </a:buClr>
              <a:buSzPct val="70000"/>
              <a:buFont typeface="Wingdings 2" charset="2"/>
              <a:buChar char="•"/>
            </a:pPr>
            <a:endParaRPr lang="en-US"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a:p>
            <a:pPr marL="342900" indent="-342900" defTabSz="457200">
              <a:lnSpc>
                <a:spcPct val="90000"/>
              </a:lnSpc>
              <a:spcBef>
                <a:spcPct val="20000"/>
              </a:spcBef>
              <a:spcAft>
                <a:spcPts val="600"/>
              </a:spcAft>
              <a:buClr>
                <a:schemeClr val="tx2"/>
              </a:buClr>
              <a:buSzPct val="70000"/>
              <a:buFont typeface="Courier New" panose="02070309020205020404" pitchFamily="49" charset="0"/>
              <a:buChar char="o"/>
            </a:pPr>
            <a:r>
              <a:rPr lang="en-US" sz="2600" dirty="0">
                <a:ln>
                  <a:solidFill>
                    <a:schemeClr val="bg1">
                      <a:lumMod val="75000"/>
                      <a:lumOff val="25000"/>
                      <a:alpha val="10000"/>
                    </a:schemeClr>
                  </a:solidFill>
                </a:ln>
                <a:solidFill>
                  <a:schemeClr val="bg1"/>
                </a:solidFill>
              </a:rPr>
              <a:t>Speak with your health care provider about your prescription and over-the-counter medications, and their potential side effects that may increase your risk of falling.</a:t>
            </a:r>
          </a:p>
          <a:p>
            <a:pPr marL="342900" indent="-342900" defTabSz="457200">
              <a:lnSpc>
                <a:spcPct val="90000"/>
              </a:lnSpc>
              <a:spcBef>
                <a:spcPct val="20000"/>
              </a:spcBef>
              <a:spcAft>
                <a:spcPts val="600"/>
              </a:spcAft>
              <a:buClr>
                <a:schemeClr val="tx2"/>
              </a:buClr>
              <a:buSzPct val="70000"/>
              <a:buFont typeface="Courier New" panose="02070309020205020404" pitchFamily="49" charset="0"/>
              <a:buChar char="o"/>
            </a:pPr>
            <a:endParaRPr lang="en-US" sz="2600" dirty="0">
              <a:ln>
                <a:solidFill>
                  <a:schemeClr val="bg1">
                    <a:lumMod val="75000"/>
                    <a:lumOff val="25000"/>
                    <a:alpha val="10000"/>
                  </a:schemeClr>
                </a:solidFill>
              </a:ln>
              <a:solidFill>
                <a:schemeClr val="bg1"/>
              </a:solidFill>
            </a:endParaRPr>
          </a:p>
          <a:p>
            <a:pPr marL="342900" indent="-342900" defTabSz="457200">
              <a:lnSpc>
                <a:spcPct val="90000"/>
              </a:lnSpc>
              <a:spcBef>
                <a:spcPct val="20000"/>
              </a:spcBef>
              <a:spcAft>
                <a:spcPts val="600"/>
              </a:spcAft>
              <a:buClr>
                <a:schemeClr val="tx2"/>
              </a:buClr>
              <a:buSzPct val="70000"/>
              <a:buFont typeface="Courier New" panose="02070309020205020404" pitchFamily="49" charset="0"/>
              <a:buChar char="o"/>
            </a:pPr>
            <a:r>
              <a:rPr lang="en-US" sz="2600" dirty="0">
                <a:ln>
                  <a:solidFill>
                    <a:schemeClr val="bg1">
                      <a:lumMod val="75000"/>
                      <a:lumOff val="25000"/>
                      <a:alpha val="10000"/>
                    </a:schemeClr>
                  </a:solidFill>
                </a:ln>
                <a:solidFill>
                  <a:schemeClr val="bg1"/>
                </a:solidFill>
              </a:rPr>
              <a:t>Have your hearing and vision checked annually or sooner if you experience changes in either.</a:t>
            </a:r>
          </a:p>
          <a:p>
            <a:pPr marL="342900" indent="-342900" defTabSz="457200">
              <a:lnSpc>
                <a:spcPct val="90000"/>
              </a:lnSpc>
              <a:spcBef>
                <a:spcPct val="20000"/>
              </a:spcBef>
              <a:spcAft>
                <a:spcPts val="600"/>
              </a:spcAft>
              <a:buClr>
                <a:schemeClr val="tx2"/>
              </a:buClr>
              <a:buSzPct val="70000"/>
              <a:buFont typeface="Courier New" panose="02070309020205020404" pitchFamily="49" charset="0"/>
              <a:buChar char="o"/>
            </a:pPr>
            <a:endParaRPr lang="en-US" sz="2600" dirty="0">
              <a:ln>
                <a:solidFill>
                  <a:schemeClr val="bg1">
                    <a:lumMod val="75000"/>
                    <a:lumOff val="25000"/>
                    <a:alpha val="10000"/>
                  </a:schemeClr>
                </a:solidFill>
              </a:ln>
              <a:solidFill>
                <a:schemeClr val="bg1"/>
              </a:solidFill>
            </a:endParaRPr>
          </a:p>
          <a:p>
            <a:pPr marL="342900" indent="-342900" defTabSz="457200">
              <a:lnSpc>
                <a:spcPct val="90000"/>
              </a:lnSpc>
              <a:spcBef>
                <a:spcPct val="20000"/>
              </a:spcBef>
              <a:spcAft>
                <a:spcPts val="600"/>
              </a:spcAft>
              <a:buClr>
                <a:schemeClr val="tx2"/>
              </a:buClr>
              <a:buSzPct val="70000"/>
              <a:buFont typeface="Courier New" panose="02070309020205020404" pitchFamily="49" charset="0"/>
              <a:buChar char="o"/>
            </a:pPr>
            <a:r>
              <a:rPr lang="en-US" sz="2600" dirty="0">
                <a:ln>
                  <a:solidFill>
                    <a:schemeClr val="bg1">
                      <a:lumMod val="75000"/>
                      <a:lumOff val="25000"/>
                      <a:alpha val="10000"/>
                    </a:schemeClr>
                  </a:solidFill>
                </a:ln>
                <a:solidFill>
                  <a:schemeClr val="bg1"/>
                </a:solidFill>
              </a:rPr>
              <a:t>Wear properly fitting shoes with non-slip soles.</a:t>
            </a:r>
          </a:p>
          <a:p>
            <a:pPr marL="342900" indent="-342900" defTabSz="457200">
              <a:lnSpc>
                <a:spcPct val="90000"/>
              </a:lnSpc>
              <a:spcBef>
                <a:spcPct val="20000"/>
              </a:spcBef>
              <a:spcAft>
                <a:spcPts val="600"/>
              </a:spcAft>
              <a:buClr>
                <a:schemeClr val="tx2"/>
              </a:buClr>
              <a:buSzPct val="70000"/>
              <a:buFont typeface="Courier New" panose="02070309020205020404" pitchFamily="49" charset="0"/>
              <a:buChar char="o"/>
            </a:pPr>
            <a:endParaRPr lang="en-US" sz="2600" dirty="0">
              <a:ln>
                <a:solidFill>
                  <a:schemeClr val="bg1">
                    <a:lumMod val="75000"/>
                    <a:lumOff val="25000"/>
                    <a:alpha val="10000"/>
                  </a:schemeClr>
                </a:solidFill>
              </a:ln>
              <a:solidFill>
                <a:schemeClr val="bg1"/>
              </a:solidFill>
            </a:endParaRPr>
          </a:p>
          <a:p>
            <a:pPr marL="342900" indent="-342900" defTabSz="457200">
              <a:lnSpc>
                <a:spcPct val="90000"/>
              </a:lnSpc>
              <a:spcBef>
                <a:spcPct val="20000"/>
              </a:spcBef>
              <a:spcAft>
                <a:spcPts val="600"/>
              </a:spcAft>
              <a:buClr>
                <a:schemeClr val="tx2"/>
              </a:buClr>
              <a:buSzPct val="70000"/>
              <a:buFont typeface="Courier New" panose="02070309020205020404" pitchFamily="49" charset="0"/>
              <a:buChar char="o"/>
            </a:pPr>
            <a:r>
              <a:rPr lang="en-US" sz="2600" dirty="0">
                <a:ln>
                  <a:solidFill>
                    <a:schemeClr val="bg1">
                      <a:lumMod val="75000"/>
                      <a:lumOff val="25000"/>
                      <a:alpha val="10000"/>
                    </a:schemeClr>
                  </a:solidFill>
                </a:ln>
                <a:solidFill>
                  <a:schemeClr val="bg1"/>
                </a:solidFill>
              </a:rPr>
              <a:t>Be aware of your surroundings. Watch for changes in elevation, pets, slippery surfaces, etc.</a:t>
            </a:r>
          </a:p>
          <a:p>
            <a:pPr defTabSz="457200">
              <a:lnSpc>
                <a:spcPct val="90000"/>
              </a:lnSpc>
              <a:spcBef>
                <a:spcPct val="20000"/>
              </a:spcBef>
              <a:spcAft>
                <a:spcPts val="600"/>
              </a:spcAft>
              <a:buClr>
                <a:schemeClr val="tx2"/>
              </a:buClr>
              <a:buSzPct val="70000"/>
              <a:buFont typeface="Wingdings 2" charset="2"/>
            </a:pPr>
            <a:endParaRPr lang="en-US" sz="1900" dirty="0">
              <a:ln>
                <a:solidFill>
                  <a:schemeClr val="bg1">
                    <a:lumMod val="75000"/>
                    <a:lumOff val="25000"/>
                    <a:alpha val="10000"/>
                  </a:schemeClr>
                </a:solidFill>
              </a:ln>
              <a:solidFill>
                <a:schemeClr val="bg1"/>
              </a:solidFill>
              <a:effectLst>
                <a:outerShdw blurRad="9525" dist="25400" dir="14640000" algn="tl" rotWithShape="0">
                  <a:schemeClr val="bg1">
                    <a:alpha val="30000"/>
                  </a:schemeClr>
                </a:outerShdw>
              </a:effectLst>
            </a:endParaRPr>
          </a:p>
          <a:p>
            <a:pPr defTabSz="457200">
              <a:lnSpc>
                <a:spcPct val="90000"/>
              </a:lnSpc>
              <a:spcBef>
                <a:spcPct val="20000"/>
              </a:spcBef>
              <a:spcAft>
                <a:spcPts val="600"/>
              </a:spcAft>
              <a:buClr>
                <a:schemeClr val="tx2"/>
              </a:buClr>
              <a:buSzPct val="70000"/>
              <a:buFont typeface="Wingdings 2" charset="2"/>
            </a:pPr>
            <a:endParaRPr lang="en-US" sz="1900" dirty="0">
              <a:ln>
                <a:solidFill>
                  <a:schemeClr val="bg1">
                    <a:lumMod val="75000"/>
                    <a:lumOff val="25000"/>
                    <a:alpha val="10000"/>
                  </a:schemeClr>
                </a:solidFill>
              </a:ln>
              <a:solidFill>
                <a:schemeClr val="bg1"/>
              </a:solidFill>
              <a:effectLst>
                <a:outerShdw blurRad="9525" dist="25400" dir="14640000" algn="tl" rotWithShape="0">
                  <a:schemeClr val="bg1">
                    <a:alpha val="30000"/>
                  </a:schemeClr>
                </a:outerShdw>
              </a:effectLst>
            </a:endParaRPr>
          </a:p>
          <a:p>
            <a:pPr marL="285750" indent="-285750" defTabSz="457200">
              <a:lnSpc>
                <a:spcPct val="90000"/>
              </a:lnSpc>
              <a:spcBef>
                <a:spcPct val="20000"/>
              </a:spcBef>
              <a:spcAft>
                <a:spcPts val="600"/>
              </a:spcAft>
              <a:buClr>
                <a:schemeClr val="tx2"/>
              </a:buClr>
              <a:buSzPct val="70000"/>
              <a:buFont typeface="Wingdings 2" charset="2"/>
              <a:buChar char="•"/>
            </a:pPr>
            <a:endParaRPr lang="en-US" sz="1900" dirty="0">
              <a:ln>
                <a:solidFill>
                  <a:schemeClr val="bg1">
                    <a:lumMod val="75000"/>
                    <a:lumOff val="25000"/>
                    <a:alpha val="10000"/>
                  </a:schemeClr>
                </a:solidFill>
              </a:ln>
              <a:solidFill>
                <a:schemeClr val="bg1"/>
              </a:solidFill>
              <a:effectLst>
                <a:outerShdw blurRad="9525" dist="25400" dir="14640000" algn="tl" rotWithShape="0">
                  <a:schemeClr val="bg1">
                    <a:alpha val="30000"/>
                  </a:schemeClr>
                </a:outerShdw>
              </a:effectLst>
            </a:endParaRPr>
          </a:p>
          <a:p>
            <a:pPr marL="285750" indent="-285750" defTabSz="457200">
              <a:lnSpc>
                <a:spcPct val="90000"/>
              </a:lnSpc>
              <a:spcBef>
                <a:spcPct val="20000"/>
              </a:spcBef>
              <a:spcAft>
                <a:spcPts val="600"/>
              </a:spcAft>
              <a:buClr>
                <a:schemeClr val="tx2"/>
              </a:buClr>
              <a:buSzPct val="70000"/>
              <a:buFont typeface="Wingdings 2" charset="2"/>
              <a:buChar char="•"/>
            </a:pPr>
            <a:endParaRPr lang="en-US"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p:txBody>
      </p:sp>
      <p:pic>
        <p:nvPicPr>
          <p:cNvPr id="19" name="Picture 18">
            <a:extLst>
              <a:ext uri="{FF2B5EF4-FFF2-40B4-BE49-F238E27FC236}">
                <a16:creationId xmlns:a16="http://schemas.microsoft.com/office/drawing/2014/main" id="{343DAF91-43EB-4800-B6EE-164C716AEC1A}"/>
              </a:ext>
            </a:extLst>
          </p:cNvPr>
          <p:cNvPicPr>
            <a:picLocks noChangeAspect="1"/>
          </p:cNvPicPr>
          <p:nvPr/>
        </p:nvPicPr>
        <p:blipFill>
          <a:blip r:embed="rId6"/>
          <a:stretch>
            <a:fillRect/>
          </a:stretch>
        </p:blipFill>
        <p:spPr>
          <a:xfrm>
            <a:off x="310175" y="584200"/>
            <a:ext cx="4325046" cy="5299369"/>
          </a:xfrm>
          <a:prstGeom prst="rect">
            <a:avLst/>
          </a:prstGeom>
        </p:spPr>
      </p:pic>
      <p:pic>
        <p:nvPicPr>
          <p:cNvPr id="76" name="Audio 75">
            <a:hlinkClick r:id="" action="ppaction://media"/>
            <a:extLst>
              <a:ext uri="{FF2B5EF4-FFF2-40B4-BE49-F238E27FC236}">
                <a16:creationId xmlns:a16="http://schemas.microsoft.com/office/drawing/2014/main" id="{4D273425-275D-7470-21DE-CE7E2542DAD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85119071"/>
      </p:ext>
    </p:extLst>
  </p:cSld>
  <p:clrMapOvr>
    <a:masterClrMapping/>
  </p:clrMapOvr>
  <mc:AlternateContent xmlns:mc="http://schemas.openxmlformats.org/markup-compatibility/2006" xmlns:p14="http://schemas.microsoft.com/office/powerpoint/2010/main">
    <mc:Choice Requires="p14">
      <p:transition spd="slow" p14:dur="2000" advTm="97253"/>
    </mc:Choice>
    <mc:Fallback xmlns="">
      <p:transition spd="slow" advTm="97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A2456A0-13DF-4BA8-9BDD-168E874C4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472FDCB-450E-4353-8CF6-4E218D4AEF33}"/>
              </a:ext>
            </a:extLst>
          </p:cNvPr>
          <p:cNvSpPr txBox="1">
            <a:spLocks/>
          </p:cNvSpPr>
          <p:nvPr/>
        </p:nvSpPr>
        <p:spPr>
          <a:xfrm>
            <a:off x="927099" y="431800"/>
            <a:ext cx="5964767" cy="1384300"/>
          </a:xfrm>
          <a:prstGeom prst="rect">
            <a:avLst/>
          </a:prstGeom>
        </p:spPr>
        <p:txBody>
          <a:bodyPr vert="horz" lIns="91440" tIns="45720" rIns="91440" bIns="45720" rtlCol="0" anchor="ctr">
            <a:normAutofit/>
          </a:bodyPr>
          <a:lst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sz="4000" b="1" kern="1200" dirty="0">
                <a:ln>
                  <a:solidFill>
                    <a:schemeClr val="bg1">
                      <a:lumMod val="75000"/>
                      <a:lumOff val="25000"/>
                      <a:alpha val="10000"/>
                    </a:schemeClr>
                  </a:solidFill>
                </a:ln>
                <a:solidFill>
                  <a:schemeClr val="bg1"/>
                </a:solidFill>
                <a:effectLst/>
                <a:latin typeface="+mj-lt"/>
                <a:ea typeface="+mj-ea"/>
                <a:cs typeface="Trebuchet MS"/>
              </a:rPr>
              <a:t>How To Prevent Falls</a:t>
            </a:r>
            <a:endParaRPr lang="en-US" sz="4000" kern="1200" dirty="0">
              <a:ln>
                <a:solidFill>
                  <a:schemeClr val="bg1">
                    <a:lumMod val="75000"/>
                    <a:lumOff val="25000"/>
                    <a:alpha val="10000"/>
                  </a:schemeClr>
                </a:solidFill>
              </a:ln>
              <a:solidFill>
                <a:schemeClr val="bg1"/>
              </a:solidFill>
              <a:effectLst/>
              <a:latin typeface="+mj-lt"/>
              <a:ea typeface="+mj-ea"/>
              <a:cs typeface="Trebuchet MS"/>
            </a:endParaRPr>
          </a:p>
        </p:txBody>
      </p:sp>
      <p:sp>
        <p:nvSpPr>
          <p:cNvPr id="7" name="TextBox 6">
            <a:extLst>
              <a:ext uri="{FF2B5EF4-FFF2-40B4-BE49-F238E27FC236}">
                <a16:creationId xmlns:a16="http://schemas.microsoft.com/office/drawing/2014/main" id="{B09CF507-5661-4E6E-9473-A022E0547739}"/>
              </a:ext>
            </a:extLst>
          </p:cNvPr>
          <p:cNvSpPr txBox="1"/>
          <p:nvPr/>
        </p:nvSpPr>
        <p:spPr>
          <a:xfrm>
            <a:off x="334538" y="2062629"/>
            <a:ext cx="6548967" cy="3919071"/>
          </a:xfrm>
          <a:prstGeom prst="rect">
            <a:avLst/>
          </a:prstGeom>
        </p:spPr>
        <p:txBody>
          <a:bodyPr vert="horz" lIns="91440" tIns="45720" rIns="91440" bIns="45720" rtlCol="0" anchor="t">
            <a:normAutofit lnSpcReduction="10000"/>
          </a:bodyPr>
          <a:lstStyle/>
          <a:p>
            <a:pPr marL="342900" indent="-342900" defTabSz="457200">
              <a:lnSpc>
                <a:spcPct val="90000"/>
              </a:lnSpc>
              <a:spcBef>
                <a:spcPct val="20000"/>
              </a:spcBef>
              <a:spcAft>
                <a:spcPts val="600"/>
              </a:spcAft>
              <a:buClr>
                <a:schemeClr val="tx2"/>
              </a:buClr>
              <a:buSzPct val="70000"/>
              <a:buFont typeface="Courier New" panose="02070309020205020404" pitchFamily="49" charset="0"/>
              <a:buChar char="o"/>
            </a:pPr>
            <a:r>
              <a:rPr lang="en-US" sz="1900" dirty="0">
                <a:ln>
                  <a:solidFill>
                    <a:schemeClr val="bg1">
                      <a:lumMod val="75000"/>
                      <a:lumOff val="25000"/>
                      <a:alpha val="10000"/>
                    </a:schemeClr>
                  </a:solidFill>
                </a:ln>
                <a:solidFill>
                  <a:schemeClr val="bg1"/>
                </a:solidFill>
              </a:rPr>
              <a:t>Remove clutter and make clear walkways in your home.</a:t>
            </a:r>
          </a:p>
          <a:p>
            <a:pPr marL="285750" indent="-285750" defTabSz="457200">
              <a:lnSpc>
                <a:spcPct val="90000"/>
              </a:lnSpc>
              <a:spcBef>
                <a:spcPct val="20000"/>
              </a:spcBef>
              <a:spcAft>
                <a:spcPts val="600"/>
              </a:spcAft>
              <a:buClr>
                <a:schemeClr val="tx2"/>
              </a:buClr>
              <a:buSzPct val="70000"/>
              <a:buFont typeface="Courier New" panose="02070309020205020404" pitchFamily="49" charset="0"/>
              <a:buChar char="o"/>
            </a:pPr>
            <a:endParaRPr lang="en-US" sz="1200" dirty="0">
              <a:ln>
                <a:solidFill>
                  <a:schemeClr val="bg1">
                    <a:lumMod val="75000"/>
                    <a:lumOff val="25000"/>
                    <a:alpha val="10000"/>
                  </a:schemeClr>
                </a:solidFill>
              </a:ln>
              <a:solidFill>
                <a:schemeClr val="bg1"/>
              </a:solidFill>
            </a:endParaRPr>
          </a:p>
          <a:p>
            <a:pPr marL="342900" indent="-342900" defTabSz="457200">
              <a:lnSpc>
                <a:spcPct val="90000"/>
              </a:lnSpc>
              <a:spcBef>
                <a:spcPct val="20000"/>
              </a:spcBef>
              <a:spcAft>
                <a:spcPts val="600"/>
              </a:spcAft>
              <a:buClr>
                <a:schemeClr val="tx2"/>
              </a:buClr>
              <a:buSzPct val="70000"/>
              <a:buFont typeface="Courier New" panose="02070309020205020404" pitchFamily="49" charset="0"/>
              <a:buChar char="o"/>
            </a:pPr>
            <a:r>
              <a:rPr lang="en-US" sz="1900" dirty="0">
                <a:ln>
                  <a:solidFill>
                    <a:schemeClr val="bg1">
                      <a:lumMod val="75000"/>
                      <a:lumOff val="25000"/>
                      <a:alpha val="10000"/>
                    </a:schemeClr>
                  </a:solidFill>
                </a:ln>
                <a:solidFill>
                  <a:schemeClr val="bg1"/>
                </a:solidFill>
              </a:rPr>
              <a:t>Be careful and know your limitations when navigating steps. Install appropriate equipment, dual handrails, stair glide or ramp, if no longer able to climb interior/exterior steps.</a:t>
            </a:r>
          </a:p>
          <a:p>
            <a:pPr marL="285750" indent="-285750" defTabSz="457200">
              <a:lnSpc>
                <a:spcPct val="90000"/>
              </a:lnSpc>
              <a:spcBef>
                <a:spcPct val="20000"/>
              </a:spcBef>
              <a:spcAft>
                <a:spcPts val="600"/>
              </a:spcAft>
              <a:buClr>
                <a:schemeClr val="tx2"/>
              </a:buClr>
              <a:buSzPct val="70000"/>
              <a:buFont typeface="Courier New" panose="02070309020205020404" pitchFamily="49" charset="0"/>
              <a:buChar char="o"/>
            </a:pPr>
            <a:endParaRPr lang="en-US" sz="1200" dirty="0">
              <a:ln>
                <a:solidFill>
                  <a:schemeClr val="bg1">
                    <a:lumMod val="75000"/>
                    <a:lumOff val="25000"/>
                    <a:alpha val="10000"/>
                  </a:schemeClr>
                </a:solidFill>
              </a:ln>
              <a:solidFill>
                <a:schemeClr val="bg1"/>
              </a:solidFill>
            </a:endParaRPr>
          </a:p>
          <a:p>
            <a:pPr marL="342900" indent="-342900" defTabSz="457200">
              <a:lnSpc>
                <a:spcPct val="90000"/>
              </a:lnSpc>
              <a:spcBef>
                <a:spcPct val="20000"/>
              </a:spcBef>
              <a:spcAft>
                <a:spcPts val="600"/>
              </a:spcAft>
              <a:buClr>
                <a:schemeClr val="tx2"/>
              </a:buClr>
              <a:buSzPct val="70000"/>
              <a:buFont typeface="Courier New" panose="02070309020205020404" pitchFamily="49" charset="0"/>
              <a:buChar char="o"/>
            </a:pPr>
            <a:r>
              <a:rPr lang="en-US" sz="1900" dirty="0">
                <a:ln>
                  <a:solidFill>
                    <a:schemeClr val="bg1">
                      <a:lumMod val="75000"/>
                      <a:lumOff val="25000"/>
                      <a:alpha val="10000"/>
                    </a:schemeClr>
                  </a:solidFill>
                </a:ln>
                <a:solidFill>
                  <a:schemeClr val="bg1"/>
                </a:solidFill>
              </a:rPr>
              <a:t>Use appropriate assistive devices in the bathroom like shower chair, grab bars, toilet safety rails, etc.</a:t>
            </a:r>
          </a:p>
          <a:p>
            <a:pPr marL="285750" indent="-285750" defTabSz="457200">
              <a:lnSpc>
                <a:spcPct val="90000"/>
              </a:lnSpc>
              <a:spcBef>
                <a:spcPct val="20000"/>
              </a:spcBef>
              <a:spcAft>
                <a:spcPts val="600"/>
              </a:spcAft>
              <a:buClr>
                <a:schemeClr val="tx2"/>
              </a:buClr>
              <a:buSzPct val="70000"/>
              <a:buFont typeface="Courier New" panose="02070309020205020404" pitchFamily="49" charset="0"/>
              <a:buChar char="o"/>
            </a:pPr>
            <a:endParaRPr lang="en-US" sz="1200" dirty="0">
              <a:ln>
                <a:solidFill>
                  <a:schemeClr val="bg1">
                    <a:lumMod val="75000"/>
                    <a:lumOff val="25000"/>
                    <a:alpha val="10000"/>
                  </a:schemeClr>
                </a:solidFill>
              </a:ln>
              <a:solidFill>
                <a:schemeClr val="bg1"/>
              </a:solidFill>
            </a:endParaRPr>
          </a:p>
          <a:p>
            <a:pPr marL="342900" indent="-342900" defTabSz="457200">
              <a:lnSpc>
                <a:spcPct val="90000"/>
              </a:lnSpc>
              <a:spcBef>
                <a:spcPct val="20000"/>
              </a:spcBef>
              <a:spcAft>
                <a:spcPts val="600"/>
              </a:spcAft>
              <a:buClr>
                <a:schemeClr val="tx2"/>
              </a:buClr>
              <a:buSzPct val="70000"/>
              <a:buFont typeface="Courier New" panose="02070309020205020404" pitchFamily="49" charset="0"/>
              <a:buChar char="o"/>
            </a:pPr>
            <a:r>
              <a:rPr lang="en-US" sz="1900" dirty="0">
                <a:ln>
                  <a:solidFill>
                    <a:schemeClr val="bg1">
                      <a:lumMod val="75000"/>
                      <a:lumOff val="25000"/>
                      <a:alpha val="10000"/>
                    </a:schemeClr>
                  </a:solidFill>
                </a:ln>
                <a:solidFill>
                  <a:schemeClr val="bg1"/>
                </a:solidFill>
              </a:rPr>
              <a:t>Work with an Occupational and/or Physical Therapist if you are experiencing mobility and functional challenges.</a:t>
            </a:r>
          </a:p>
          <a:p>
            <a:pPr marL="285750" indent="-285750" defTabSz="457200">
              <a:lnSpc>
                <a:spcPct val="90000"/>
              </a:lnSpc>
              <a:spcBef>
                <a:spcPct val="20000"/>
              </a:spcBef>
              <a:spcAft>
                <a:spcPts val="600"/>
              </a:spcAft>
              <a:buClr>
                <a:schemeClr val="tx2"/>
              </a:buClr>
              <a:buSzPct val="70000"/>
              <a:buFont typeface="Courier New" panose="02070309020205020404" pitchFamily="49" charset="0"/>
              <a:buChar char="o"/>
            </a:pPr>
            <a:endParaRPr lang="en-US" sz="1200" dirty="0">
              <a:ln>
                <a:solidFill>
                  <a:schemeClr val="bg1">
                    <a:lumMod val="75000"/>
                    <a:lumOff val="25000"/>
                    <a:alpha val="10000"/>
                  </a:schemeClr>
                </a:solidFill>
              </a:ln>
              <a:solidFill>
                <a:schemeClr val="bg1"/>
              </a:solidFill>
            </a:endParaRPr>
          </a:p>
          <a:p>
            <a:pPr marL="342900" indent="-342900" defTabSz="457200">
              <a:lnSpc>
                <a:spcPct val="90000"/>
              </a:lnSpc>
              <a:spcBef>
                <a:spcPct val="20000"/>
              </a:spcBef>
              <a:spcAft>
                <a:spcPts val="600"/>
              </a:spcAft>
              <a:buClr>
                <a:schemeClr val="tx2"/>
              </a:buClr>
              <a:buSzPct val="70000"/>
              <a:buFont typeface="Courier New" panose="02070309020205020404" pitchFamily="49" charset="0"/>
              <a:buChar char="o"/>
            </a:pPr>
            <a:r>
              <a:rPr lang="en-US" sz="1900" dirty="0">
                <a:ln>
                  <a:solidFill>
                    <a:schemeClr val="bg1">
                      <a:lumMod val="75000"/>
                      <a:lumOff val="25000"/>
                      <a:alpha val="10000"/>
                    </a:schemeClr>
                  </a:solidFill>
                </a:ln>
                <a:solidFill>
                  <a:schemeClr val="bg1"/>
                </a:solidFill>
              </a:rPr>
              <a:t>Exercise and Stay Active.</a:t>
            </a:r>
          </a:p>
          <a:p>
            <a:pPr defTabSz="457200">
              <a:lnSpc>
                <a:spcPct val="90000"/>
              </a:lnSpc>
              <a:spcBef>
                <a:spcPct val="20000"/>
              </a:spcBef>
              <a:spcAft>
                <a:spcPts val="600"/>
              </a:spcAft>
              <a:buClr>
                <a:schemeClr val="tx2"/>
              </a:buClr>
              <a:buSzPct val="70000"/>
              <a:buFont typeface="Wingdings 2" charset="2"/>
            </a:pPr>
            <a:endParaRPr lang="en-US" sz="13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a:p>
            <a:pPr defTabSz="457200">
              <a:lnSpc>
                <a:spcPct val="90000"/>
              </a:lnSpc>
              <a:spcBef>
                <a:spcPct val="20000"/>
              </a:spcBef>
              <a:spcAft>
                <a:spcPts val="600"/>
              </a:spcAft>
              <a:buClr>
                <a:schemeClr val="tx2"/>
              </a:buClr>
              <a:buSzPct val="70000"/>
              <a:buFont typeface="Wingdings 2" charset="2"/>
            </a:pPr>
            <a:endParaRPr lang="en-US" sz="13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a:p>
            <a:pPr marL="285750" indent="-285750" defTabSz="457200">
              <a:lnSpc>
                <a:spcPct val="90000"/>
              </a:lnSpc>
              <a:spcBef>
                <a:spcPct val="20000"/>
              </a:spcBef>
              <a:spcAft>
                <a:spcPts val="600"/>
              </a:spcAft>
              <a:buClr>
                <a:schemeClr val="tx2"/>
              </a:buClr>
              <a:buSzPct val="70000"/>
              <a:buFont typeface="Wingdings 2" charset="2"/>
              <a:buChar char="•"/>
            </a:pPr>
            <a:endParaRPr lang="en-US" sz="13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a:p>
            <a:pPr marL="285750" indent="-285750" defTabSz="457200">
              <a:lnSpc>
                <a:spcPct val="90000"/>
              </a:lnSpc>
              <a:spcBef>
                <a:spcPct val="20000"/>
              </a:spcBef>
              <a:spcAft>
                <a:spcPts val="600"/>
              </a:spcAft>
              <a:buClr>
                <a:schemeClr val="tx2"/>
              </a:buClr>
              <a:buSzPct val="70000"/>
              <a:buFont typeface="Wingdings 2" charset="2"/>
              <a:buChar char="•"/>
            </a:pPr>
            <a:endParaRPr lang="en-US" sz="13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endParaRPr>
          </a:p>
        </p:txBody>
      </p:sp>
      <p:pic>
        <p:nvPicPr>
          <p:cNvPr id="26" name="Picture 25">
            <a:extLst>
              <a:ext uri="{FF2B5EF4-FFF2-40B4-BE49-F238E27FC236}">
                <a16:creationId xmlns:a16="http://schemas.microsoft.com/office/drawing/2014/main" id="{7AEE9CAC-347C-43C2-AE87-6BC5566E60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7232905" y="1"/>
            <a:ext cx="4959095" cy="6858000"/>
          </a:xfrm>
          <a:prstGeom prst="rect">
            <a:avLst/>
          </a:prstGeom>
        </p:spPr>
      </p:pic>
      <p:pic>
        <p:nvPicPr>
          <p:cNvPr id="14" name="Picture 13" descr="A picture containing bathroom, indoor, wall, sink&#10;&#10;Description automatically generated">
            <a:extLst>
              <a:ext uri="{FF2B5EF4-FFF2-40B4-BE49-F238E27FC236}">
                <a16:creationId xmlns:a16="http://schemas.microsoft.com/office/drawing/2014/main" id="{FF522ABD-9594-4614-8F37-C2FECF762A32}"/>
              </a:ext>
            </a:extLst>
          </p:cNvPr>
          <p:cNvPicPr>
            <a:picLocks noChangeAspect="1"/>
          </p:cNvPicPr>
          <p:nvPr/>
        </p:nvPicPr>
        <p:blipFill>
          <a:blip r:embed="rId6"/>
          <a:stretch>
            <a:fillRect/>
          </a:stretch>
        </p:blipFill>
        <p:spPr>
          <a:xfrm>
            <a:off x="7676984" y="1311751"/>
            <a:ext cx="3721537" cy="4962049"/>
          </a:xfrm>
          <a:prstGeom prst="rect">
            <a:avLst/>
          </a:prstGeom>
        </p:spPr>
      </p:pic>
      <p:pic>
        <p:nvPicPr>
          <p:cNvPr id="101" name="Audio 100">
            <a:hlinkClick r:id="" action="ppaction://media"/>
            <a:extLst>
              <a:ext uri="{FF2B5EF4-FFF2-40B4-BE49-F238E27FC236}">
                <a16:creationId xmlns:a16="http://schemas.microsoft.com/office/drawing/2014/main" id="{3F295ABF-90B3-F067-2D6E-EF89F8BD44A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94415521"/>
      </p:ext>
    </p:extLst>
  </p:cSld>
  <p:clrMapOvr>
    <a:masterClrMapping/>
  </p:clrMapOvr>
  <mc:AlternateContent xmlns:mc="http://schemas.openxmlformats.org/markup-compatibility/2006" xmlns:p14="http://schemas.microsoft.com/office/powerpoint/2010/main">
    <mc:Choice Requires="p14">
      <p:transition spd="slow" p14:dur="2000" advTm="151485"/>
    </mc:Choice>
    <mc:Fallback xmlns="">
      <p:transition spd="slow" advTm="151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D7A9AA5A-F6B5-4D1A-9F8C-0B6D0D928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658DFA-57A5-4ECB-B065-01437FBEE89E}"/>
              </a:ext>
            </a:extLst>
          </p:cNvPr>
          <p:cNvSpPr>
            <a:spLocks noGrp="1"/>
          </p:cNvSpPr>
          <p:nvPr>
            <p:ph type="title"/>
          </p:nvPr>
        </p:nvSpPr>
        <p:spPr>
          <a:xfrm>
            <a:off x="913795" y="513347"/>
            <a:ext cx="10353762" cy="1257300"/>
          </a:xfrm>
        </p:spPr>
        <p:txBody>
          <a:bodyPr>
            <a:normAutofit/>
          </a:bodyPr>
          <a:lstStyle/>
          <a:p>
            <a:r>
              <a:rPr lang="en-US" b="1" dirty="0">
                <a:solidFill>
                  <a:schemeClr val="bg1"/>
                </a:solidFill>
                <a:effectLst/>
                <a:latin typeface="+mn-lt"/>
              </a:rPr>
              <a:t>How Can Exercise Help?</a:t>
            </a:r>
          </a:p>
        </p:txBody>
      </p:sp>
      <p:pic>
        <p:nvPicPr>
          <p:cNvPr id="1033" name="Picture 1032">
            <a:extLst>
              <a:ext uri="{FF2B5EF4-FFF2-40B4-BE49-F238E27FC236}">
                <a16:creationId xmlns:a16="http://schemas.microsoft.com/office/drawing/2014/main" id="{C115FFBB-C8EA-4BA2-A5DD-FE3779505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4400" y="1998132"/>
            <a:ext cx="4333632" cy="3521077"/>
          </a:xfrm>
          <a:prstGeom prst="rect">
            <a:avLst/>
          </a:prstGeom>
        </p:spPr>
      </p:pic>
      <p:pic>
        <p:nvPicPr>
          <p:cNvPr id="1026" name="Picture 2" descr="8 Low-Impact Workouts and Exercises for Seniors - SilverSneakers">
            <a:extLst>
              <a:ext uri="{FF2B5EF4-FFF2-40B4-BE49-F238E27FC236}">
                <a16:creationId xmlns:a16="http://schemas.microsoft.com/office/drawing/2014/main" id="{CB92FFC4-BCCC-494C-B8C2-52C7751D669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412"/>
          <a:stretch/>
        </p:blipFill>
        <p:spPr bwMode="auto">
          <a:xfrm>
            <a:off x="1046760" y="2129667"/>
            <a:ext cx="4065464" cy="325800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51506A7-4518-44EB-A771-CED3B509BB39}"/>
              </a:ext>
            </a:extLst>
          </p:cNvPr>
          <p:cNvSpPr>
            <a:spLocks noGrp="1"/>
          </p:cNvSpPr>
          <p:nvPr>
            <p:ph idx="1"/>
          </p:nvPr>
        </p:nvSpPr>
        <p:spPr>
          <a:xfrm>
            <a:off x="5721285" y="2129667"/>
            <a:ext cx="5546272" cy="3661533"/>
          </a:xfrm>
        </p:spPr>
        <p:txBody>
          <a:bodyPr anchor="ctr">
            <a:normAutofit/>
          </a:bodyPr>
          <a:lstStyle/>
          <a:p>
            <a:pPr>
              <a:lnSpc>
                <a:spcPct val="100000"/>
              </a:lnSpc>
              <a:buClrTx/>
              <a:buFont typeface="Courier New" panose="02070309020205020404" pitchFamily="49" charset="0"/>
              <a:buChar char="o"/>
            </a:pPr>
            <a:r>
              <a:rPr lang="en-US" sz="2100" dirty="0">
                <a:solidFill>
                  <a:schemeClr val="bg1"/>
                </a:solidFill>
                <a:effectLst/>
              </a:rPr>
              <a:t>Regular physical activity is one of the most important things we can do for our health</a:t>
            </a:r>
          </a:p>
          <a:p>
            <a:pPr>
              <a:lnSpc>
                <a:spcPct val="100000"/>
              </a:lnSpc>
              <a:buClrTx/>
              <a:buFont typeface="Courier New" panose="02070309020205020404" pitchFamily="49" charset="0"/>
              <a:buChar char="o"/>
            </a:pPr>
            <a:r>
              <a:rPr lang="en-US" sz="2100" dirty="0">
                <a:solidFill>
                  <a:schemeClr val="bg1"/>
                </a:solidFill>
                <a:effectLst/>
              </a:rPr>
              <a:t>Exercise can prevent many of the health problems that come with age, &amp; it helps your muscles grow stronger</a:t>
            </a:r>
          </a:p>
          <a:p>
            <a:pPr>
              <a:lnSpc>
                <a:spcPct val="100000"/>
              </a:lnSpc>
              <a:buClrTx/>
              <a:buFont typeface="Courier New" panose="02070309020205020404" pitchFamily="49" charset="0"/>
              <a:buChar char="o"/>
            </a:pPr>
            <a:r>
              <a:rPr lang="en-US" sz="2100" dirty="0">
                <a:solidFill>
                  <a:schemeClr val="bg1"/>
                </a:solidFill>
                <a:effectLst/>
              </a:rPr>
              <a:t>Many chronic diseases are linked with inactivity, but research indicates exercise improves heart function &amp; oxygen levels to the brain are increased, which has the potential to decrease cognitive problems</a:t>
            </a:r>
          </a:p>
        </p:txBody>
      </p:sp>
      <p:pic>
        <p:nvPicPr>
          <p:cNvPr id="19" name="Recorded Sound">
            <a:hlinkClick r:id="" action="ppaction://media"/>
            <a:extLst>
              <a:ext uri="{FF2B5EF4-FFF2-40B4-BE49-F238E27FC236}">
                <a16:creationId xmlns:a16="http://schemas.microsoft.com/office/drawing/2014/main" id="{3D53B2A3-0250-4CF7-B0C4-370A4F96432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06790" y="6107224"/>
            <a:ext cx="406400" cy="406400"/>
          </a:xfrm>
          <a:prstGeom prst="rect">
            <a:avLst/>
          </a:prstGeom>
        </p:spPr>
      </p:pic>
    </p:spTree>
    <p:extLst>
      <p:ext uri="{BB962C8B-B14F-4D97-AF65-F5344CB8AC3E}">
        <p14:creationId xmlns:p14="http://schemas.microsoft.com/office/powerpoint/2010/main" val="4173409820"/>
      </p:ext>
    </p:extLst>
  </p:cSld>
  <p:clrMapOvr>
    <a:masterClrMapping/>
  </p:clrMapOvr>
  <mc:AlternateContent xmlns:mc="http://schemas.openxmlformats.org/markup-compatibility/2006" xmlns:p14="http://schemas.microsoft.com/office/powerpoint/2010/main">
    <mc:Choice Requires="p14">
      <p:transition spd="slow" p14:dur="2000" advTm="218"/>
    </mc:Choice>
    <mc:Fallback xmlns="">
      <p:transition spd="slow" advTm="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25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8CDD186-03E3-4AED-BEB6-0B3BEC2080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2470F1-BE1E-4F0D-B7BB-72DE8F6324BD}"/>
              </a:ext>
            </a:extLst>
          </p:cNvPr>
          <p:cNvSpPr>
            <a:spLocks noGrp="1"/>
          </p:cNvSpPr>
          <p:nvPr>
            <p:ph type="title"/>
          </p:nvPr>
        </p:nvSpPr>
        <p:spPr>
          <a:xfrm>
            <a:off x="913795" y="576113"/>
            <a:ext cx="5978072" cy="1174075"/>
          </a:xfrm>
        </p:spPr>
        <p:txBody>
          <a:bodyPr>
            <a:normAutofit/>
          </a:bodyPr>
          <a:lstStyle/>
          <a:p>
            <a:r>
              <a:rPr lang="en-US" b="1" dirty="0">
                <a:solidFill>
                  <a:schemeClr val="bg1"/>
                </a:solidFill>
                <a:effectLst/>
                <a:latin typeface="+mn-lt"/>
              </a:rPr>
              <a:t>What Can I Do? </a:t>
            </a:r>
          </a:p>
        </p:txBody>
      </p:sp>
      <p:sp>
        <p:nvSpPr>
          <p:cNvPr id="3" name="Content Placeholder 2">
            <a:extLst>
              <a:ext uri="{FF2B5EF4-FFF2-40B4-BE49-F238E27FC236}">
                <a16:creationId xmlns:a16="http://schemas.microsoft.com/office/drawing/2014/main" id="{2BEA796F-14D9-459D-B2F2-7E2899F93FF5}"/>
              </a:ext>
            </a:extLst>
          </p:cNvPr>
          <p:cNvSpPr>
            <a:spLocks noGrp="1"/>
          </p:cNvSpPr>
          <p:nvPr>
            <p:ph idx="1"/>
          </p:nvPr>
        </p:nvSpPr>
        <p:spPr>
          <a:xfrm>
            <a:off x="913795" y="1972101"/>
            <a:ext cx="5978072" cy="3722748"/>
          </a:xfrm>
        </p:spPr>
        <p:txBody>
          <a:bodyPr anchor="ctr">
            <a:normAutofit/>
          </a:bodyPr>
          <a:lstStyle/>
          <a:p>
            <a:pPr>
              <a:lnSpc>
                <a:spcPct val="100000"/>
              </a:lnSpc>
              <a:buClr>
                <a:srgbClr val="D35384"/>
              </a:buClr>
              <a:buFont typeface="Courier New" panose="02070309020205020404" pitchFamily="49" charset="0"/>
              <a:buChar char="o"/>
            </a:pPr>
            <a:r>
              <a:rPr lang="en-US" sz="1900" dirty="0">
                <a:solidFill>
                  <a:schemeClr val="bg1"/>
                </a:solidFill>
                <a:effectLst/>
              </a:rPr>
              <a:t>Aim for 30 minutes of exercise every day at least 5 days each week</a:t>
            </a:r>
          </a:p>
          <a:p>
            <a:pPr>
              <a:lnSpc>
                <a:spcPct val="100000"/>
              </a:lnSpc>
              <a:buClr>
                <a:srgbClr val="D35384"/>
              </a:buClr>
              <a:buFont typeface="Courier New" panose="02070309020205020404" pitchFamily="49" charset="0"/>
              <a:buChar char="o"/>
            </a:pPr>
            <a:r>
              <a:rPr lang="en-US" sz="1900" dirty="0">
                <a:solidFill>
                  <a:schemeClr val="bg1"/>
                </a:solidFill>
                <a:effectLst/>
              </a:rPr>
              <a:t>Can be anything that moves your muscles &amp; increases the amount of energy that you use</a:t>
            </a:r>
          </a:p>
          <a:p>
            <a:pPr>
              <a:lnSpc>
                <a:spcPct val="100000"/>
              </a:lnSpc>
              <a:buClr>
                <a:srgbClr val="D35384"/>
              </a:buClr>
              <a:buFont typeface="Courier New" panose="02070309020205020404" pitchFamily="49" charset="0"/>
              <a:buChar char="o"/>
            </a:pPr>
            <a:r>
              <a:rPr lang="en-US" sz="1900" dirty="0">
                <a:solidFill>
                  <a:schemeClr val="bg1"/>
                </a:solidFill>
                <a:effectLst/>
              </a:rPr>
              <a:t>For balance, try exercises in a standing position or tai chi</a:t>
            </a:r>
          </a:p>
          <a:p>
            <a:pPr>
              <a:lnSpc>
                <a:spcPct val="100000"/>
              </a:lnSpc>
              <a:buClr>
                <a:srgbClr val="D35384"/>
              </a:buClr>
              <a:buFont typeface="Courier New" panose="02070309020205020404" pitchFamily="49" charset="0"/>
              <a:buChar char="o"/>
            </a:pPr>
            <a:r>
              <a:rPr lang="en-US" sz="1900" dirty="0">
                <a:solidFill>
                  <a:schemeClr val="bg1"/>
                </a:solidFill>
                <a:effectLst/>
              </a:rPr>
              <a:t>For strength, try wall push-ups, stair climbing or exercises with weights or bands</a:t>
            </a:r>
          </a:p>
          <a:p>
            <a:pPr>
              <a:lnSpc>
                <a:spcPct val="100000"/>
              </a:lnSpc>
              <a:buClr>
                <a:srgbClr val="D35384"/>
              </a:buClr>
              <a:buFont typeface="Courier New" panose="02070309020205020404" pitchFamily="49" charset="0"/>
              <a:buChar char="o"/>
            </a:pPr>
            <a:r>
              <a:rPr lang="en-US" sz="1900" dirty="0">
                <a:solidFill>
                  <a:schemeClr val="bg1"/>
                </a:solidFill>
                <a:effectLst/>
              </a:rPr>
              <a:t>For endurance, try walking, dancing, gardening, bicycling, cross-country skiing or swimming</a:t>
            </a:r>
          </a:p>
          <a:p>
            <a:pPr>
              <a:lnSpc>
                <a:spcPct val="100000"/>
              </a:lnSpc>
              <a:buClr>
                <a:srgbClr val="D35384"/>
              </a:buClr>
              <a:buFont typeface="Courier New" panose="02070309020205020404" pitchFamily="49" charset="0"/>
              <a:buChar char="o"/>
            </a:pPr>
            <a:r>
              <a:rPr lang="en-US" sz="1900" dirty="0">
                <a:solidFill>
                  <a:schemeClr val="bg1"/>
                </a:solidFill>
                <a:effectLst/>
              </a:rPr>
              <a:t>For flexibility, try stretching, yoga or tai chi</a:t>
            </a:r>
          </a:p>
        </p:txBody>
      </p:sp>
      <p:pic>
        <p:nvPicPr>
          <p:cNvPr id="2057" name="Picture 2056">
            <a:extLst>
              <a:ext uri="{FF2B5EF4-FFF2-40B4-BE49-F238E27FC236}">
                <a16:creationId xmlns:a16="http://schemas.microsoft.com/office/drawing/2014/main" id="{1CF706DA-13E8-4A4F-9260-551FB8127B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7232905" y="1"/>
            <a:ext cx="4959095" cy="6858000"/>
          </a:xfrm>
          <a:prstGeom prst="rect">
            <a:avLst/>
          </a:prstGeom>
        </p:spPr>
      </p:pic>
      <p:pic>
        <p:nvPicPr>
          <p:cNvPr id="2050" name="Picture 2" descr="7 Physical and Mental Benefits of Exercise for Older Adults">
            <a:extLst>
              <a:ext uri="{FF2B5EF4-FFF2-40B4-BE49-F238E27FC236}">
                <a16:creationId xmlns:a16="http://schemas.microsoft.com/office/drawing/2014/main" id="{5B9DD8FB-02F6-4A1D-B344-5EDDAD4FE83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372" r="22368" b="1"/>
          <a:stretch/>
        </p:blipFill>
        <p:spPr bwMode="auto">
          <a:xfrm>
            <a:off x="7805662" y="717892"/>
            <a:ext cx="3995592" cy="5103372"/>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a:extLst>
              <a:ext uri="{FF2B5EF4-FFF2-40B4-BE49-F238E27FC236}">
                <a16:creationId xmlns:a16="http://schemas.microsoft.com/office/drawing/2014/main" id="{F8F2359F-0A49-62BB-705D-E400DEB3C81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98054" y="6136432"/>
            <a:ext cx="406400" cy="406400"/>
          </a:xfrm>
          <a:prstGeom prst="rect">
            <a:avLst/>
          </a:prstGeom>
        </p:spPr>
      </p:pic>
    </p:spTree>
    <p:extLst>
      <p:ext uri="{BB962C8B-B14F-4D97-AF65-F5344CB8AC3E}">
        <p14:creationId xmlns:p14="http://schemas.microsoft.com/office/powerpoint/2010/main" val="1123912424"/>
      </p:ext>
    </p:extLst>
  </p:cSld>
  <p:clrMapOvr>
    <a:masterClrMapping/>
  </p:clrMapOvr>
  <mc:AlternateContent xmlns:mc="http://schemas.openxmlformats.org/markup-compatibility/2006">
    <mc:Choice xmlns:p14="http://schemas.microsoft.com/office/powerpoint/2010/main" Requires="p14">
      <p:transition spd="slow" p14:dur="2000" advTm="63846"/>
    </mc:Choice>
    <mc:Fallback>
      <p:transition spd="slow" advTm="63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8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E70A317-DCED-4E80-AA2D-467D8702E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249B51-9F83-4D9D-BC94-E4B43759C275}"/>
              </a:ext>
            </a:extLst>
          </p:cNvPr>
          <p:cNvSpPr>
            <a:spLocks noGrp="1"/>
          </p:cNvSpPr>
          <p:nvPr>
            <p:ph type="title"/>
          </p:nvPr>
        </p:nvSpPr>
        <p:spPr>
          <a:xfrm>
            <a:off x="861791" y="835383"/>
            <a:ext cx="3382832" cy="3499549"/>
          </a:xfrm>
        </p:spPr>
        <p:txBody>
          <a:bodyPr vert="horz" lIns="91440" tIns="45720" rIns="91440" bIns="45720" rtlCol="0" anchor="b">
            <a:normAutofit/>
          </a:bodyPr>
          <a:lstStyle/>
          <a:p>
            <a:pPr algn="l"/>
            <a:r>
              <a:rPr lang="en-US" sz="4800" b="1" dirty="0">
                <a:solidFill>
                  <a:schemeClr val="bg1"/>
                </a:solidFill>
                <a:effectLst/>
              </a:rPr>
              <a:t>Balance Exercises</a:t>
            </a:r>
          </a:p>
        </p:txBody>
      </p:sp>
      <p:sp>
        <p:nvSpPr>
          <p:cNvPr id="20" name="Rectangle 19">
            <a:extLst>
              <a:ext uri="{FF2B5EF4-FFF2-40B4-BE49-F238E27FC236}">
                <a16:creationId xmlns:a16="http://schemas.microsoft.com/office/drawing/2014/main" id="{A6D87845-294F-40CB-BC48-46455460D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5671" y="0"/>
            <a:ext cx="75363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5BFC1E10-31F4-4491-BD99-B0DEE1A65E1F}"/>
              </a:ext>
            </a:extLst>
          </p:cNvPr>
          <p:cNvPicPr>
            <a:picLocks noChangeAspect="1"/>
          </p:cNvPicPr>
          <p:nvPr/>
        </p:nvPicPr>
        <p:blipFill rotWithShape="1">
          <a:blip r:embed="rId5"/>
          <a:srcRect r="-1" b="6202"/>
          <a:stretch/>
        </p:blipFill>
        <p:spPr>
          <a:xfrm>
            <a:off x="4788568" y="121519"/>
            <a:ext cx="7270534" cy="6614962"/>
          </a:xfrm>
          <a:prstGeom prst="rect">
            <a:avLst/>
          </a:prstGeom>
        </p:spPr>
      </p:pic>
      <p:pic>
        <p:nvPicPr>
          <p:cNvPr id="6" name="Recorded Sound">
            <a:hlinkClick r:id="" action="ppaction://media"/>
            <a:extLst>
              <a:ext uri="{FF2B5EF4-FFF2-40B4-BE49-F238E27FC236}">
                <a16:creationId xmlns:a16="http://schemas.microsoft.com/office/drawing/2014/main" id="{4F2B6195-BB93-DD87-F2B2-11B15529FD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15951" y="6139794"/>
            <a:ext cx="406400" cy="406400"/>
          </a:xfrm>
          <a:prstGeom prst="rect">
            <a:avLst/>
          </a:prstGeom>
        </p:spPr>
      </p:pic>
    </p:spTree>
    <p:extLst>
      <p:ext uri="{BB962C8B-B14F-4D97-AF65-F5344CB8AC3E}">
        <p14:creationId xmlns:p14="http://schemas.microsoft.com/office/powerpoint/2010/main" val="3427163772"/>
      </p:ext>
    </p:extLst>
  </p:cSld>
  <p:clrMapOvr>
    <a:masterClrMapping/>
  </p:clrMapOvr>
  <mc:AlternateContent xmlns:mc="http://schemas.openxmlformats.org/markup-compatibility/2006">
    <mc:Choice xmlns:p14="http://schemas.microsoft.com/office/powerpoint/2010/main" Requires="p14">
      <p:transition spd="slow" p14:dur="2000" advTm="37071"/>
    </mc:Choice>
    <mc:Fallback>
      <p:transition spd="slow" advTm="37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F627B-11B7-4E52-B121-D8ED1AF7F79C}"/>
              </a:ext>
            </a:extLst>
          </p:cNvPr>
          <p:cNvSpPr>
            <a:spLocks noGrp="1"/>
          </p:cNvSpPr>
          <p:nvPr>
            <p:ph type="title"/>
          </p:nvPr>
        </p:nvSpPr>
        <p:spPr/>
        <p:txBody>
          <a:bodyPr/>
          <a:lstStyle/>
          <a:p>
            <a:r>
              <a:rPr lang="en-US" b="1" dirty="0">
                <a:solidFill>
                  <a:schemeClr val="bg1"/>
                </a:solidFill>
                <a:effectLst/>
                <a:latin typeface="+mn-lt"/>
              </a:rPr>
              <a:t>More Balance Exercises</a:t>
            </a:r>
            <a:endParaRPr lang="en-US" dirty="0">
              <a:effectLst/>
              <a:latin typeface="+mn-lt"/>
            </a:endParaRPr>
          </a:p>
        </p:txBody>
      </p:sp>
      <p:sp>
        <p:nvSpPr>
          <p:cNvPr id="3" name="Text Placeholder 2">
            <a:extLst>
              <a:ext uri="{FF2B5EF4-FFF2-40B4-BE49-F238E27FC236}">
                <a16:creationId xmlns:a16="http://schemas.microsoft.com/office/drawing/2014/main" id="{769D372B-9703-4794-A343-2A954542835E}"/>
              </a:ext>
            </a:extLst>
          </p:cNvPr>
          <p:cNvSpPr>
            <a:spLocks noGrp="1"/>
          </p:cNvSpPr>
          <p:nvPr>
            <p:ph type="body" idx="1"/>
          </p:nvPr>
        </p:nvSpPr>
        <p:spPr>
          <a:xfrm>
            <a:off x="1046013" y="1855153"/>
            <a:ext cx="4764764" cy="522287"/>
          </a:xfrm>
        </p:spPr>
        <p:txBody>
          <a:bodyPr/>
          <a:lstStyle/>
          <a:p>
            <a:r>
              <a:rPr lang="en-US" sz="2800" u="sng" dirty="0">
                <a:solidFill>
                  <a:schemeClr val="bg1"/>
                </a:solidFill>
                <a:effectLst/>
              </a:rPr>
              <a:t>Standing Exercises</a:t>
            </a:r>
          </a:p>
        </p:txBody>
      </p:sp>
      <p:sp>
        <p:nvSpPr>
          <p:cNvPr id="4" name="Content Placeholder 3">
            <a:extLst>
              <a:ext uri="{FF2B5EF4-FFF2-40B4-BE49-F238E27FC236}">
                <a16:creationId xmlns:a16="http://schemas.microsoft.com/office/drawing/2014/main" id="{4C8E8A9C-51A7-4559-9184-CF61BFD947C3}"/>
              </a:ext>
            </a:extLst>
          </p:cNvPr>
          <p:cNvSpPr>
            <a:spLocks noGrp="1"/>
          </p:cNvSpPr>
          <p:nvPr>
            <p:ph sz="half" idx="2"/>
          </p:nvPr>
        </p:nvSpPr>
        <p:spPr>
          <a:xfrm>
            <a:off x="1046013" y="2457451"/>
            <a:ext cx="4764764" cy="3288186"/>
          </a:xfrm>
        </p:spPr>
        <p:txBody>
          <a:bodyPr>
            <a:normAutofit/>
          </a:bodyPr>
          <a:lstStyle/>
          <a:p>
            <a:pPr>
              <a:buClrTx/>
              <a:buSzPct val="85000"/>
              <a:buFont typeface="Courier New" panose="02070309020205020404" pitchFamily="49" charset="0"/>
              <a:buChar char="o"/>
            </a:pPr>
            <a:r>
              <a:rPr lang="en-US" sz="2800" dirty="0">
                <a:solidFill>
                  <a:schemeClr val="bg1"/>
                </a:solidFill>
                <a:effectLst/>
              </a:rPr>
              <a:t>Standing Marches</a:t>
            </a:r>
          </a:p>
          <a:p>
            <a:pPr>
              <a:buClrTx/>
              <a:buSzPct val="85000"/>
              <a:buFont typeface="Courier New" panose="02070309020205020404" pitchFamily="49" charset="0"/>
              <a:buChar char="o"/>
            </a:pPr>
            <a:r>
              <a:rPr lang="en-US" sz="2800" dirty="0">
                <a:solidFill>
                  <a:schemeClr val="bg1"/>
                </a:solidFill>
                <a:effectLst/>
              </a:rPr>
              <a:t>Leg Lifts/Raises</a:t>
            </a:r>
          </a:p>
          <a:p>
            <a:pPr>
              <a:buClrTx/>
              <a:buSzPct val="85000"/>
              <a:buFont typeface="Courier New" panose="02070309020205020404" pitchFamily="49" charset="0"/>
              <a:buChar char="o"/>
            </a:pPr>
            <a:r>
              <a:rPr lang="en-US" sz="2800" dirty="0">
                <a:solidFill>
                  <a:schemeClr val="bg1"/>
                </a:solidFill>
                <a:effectLst/>
              </a:rPr>
              <a:t>Weight Shifting</a:t>
            </a:r>
          </a:p>
          <a:p>
            <a:pPr>
              <a:buClrTx/>
              <a:buSzPct val="85000"/>
              <a:buFont typeface="Courier New" panose="02070309020205020404" pitchFamily="49" charset="0"/>
              <a:buChar char="o"/>
            </a:pPr>
            <a:r>
              <a:rPr lang="en-US" sz="2800" dirty="0">
                <a:solidFill>
                  <a:schemeClr val="bg1"/>
                </a:solidFill>
                <a:effectLst/>
              </a:rPr>
              <a:t>Side, Forward, &amp; Back Step</a:t>
            </a:r>
          </a:p>
          <a:p>
            <a:pPr>
              <a:buClrTx/>
              <a:buSzPct val="85000"/>
              <a:buFont typeface="Courier New" panose="02070309020205020404" pitchFamily="49" charset="0"/>
              <a:buChar char="o"/>
            </a:pPr>
            <a:r>
              <a:rPr lang="en-US" sz="2800" dirty="0">
                <a:solidFill>
                  <a:schemeClr val="bg1"/>
                </a:solidFill>
                <a:effectLst/>
              </a:rPr>
              <a:t>Squats*</a:t>
            </a:r>
          </a:p>
          <a:p>
            <a:pPr>
              <a:buClrTx/>
              <a:buSzPct val="85000"/>
              <a:buFont typeface="Courier New" panose="02070309020205020404" pitchFamily="49" charset="0"/>
              <a:buChar char="o"/>
            </a:pPr>
            <a:endParaRPr lang="en-US" sz="2800" dirty="0">
              <a:solidFill>
                <a:schemeClr val="bg1"/>
              </a:solidFill>
              <a:effectLst/>
            </a:endParaRPr>
          </a:p>
        </p:txBody>
      </p:sp>
      <p:sp>
        <p:nvSpPr>
          <p:cNvPr id="5" name="Text Placeholder 4">
            <a:extLst>
              <a:ext uri="{FF2B5EF4-FFF2-40B4-BE49-F238E27FC236}">
                <a16:creationId xmlns:a16="http://schemas.microsoft.com/office/drawing/2014/main" id="{17CAB8FC-F5FF-453A-8C2E-D442B79C12D2}"/>
              </a:ext>
            </a:extLst>
          </p:cNvPr>
          <p:cNvSpPr>
            <a:spLocks noGrp="1"/>
          </p:cNvSpPr>
          <p:nvPr>
            <p:ph type="body" sz="quarter" idx="3"/>
          </p:nvPr>
        </p:nvSpPr>
        <p:spPr>
          <a:xfrm>
            <a:off x="6363166" y="1843723"/>
            <a:ext cx="4779582" cy="522288"/>
          </a:xfrm>
        </p:spPr>
        <p:txBody>
          <a:bodyPr/>
          <a:lstStyle/>
          <a:p>
            <a:r>
              <a:rPr lang="en-US" sz="2800" u="sng" dirty="0">
                <a:solidFill>
                  <a:schemeClr val="bg1"/>
                </a:solidFill>
                <a:effectLst/>
              </a:rPr>
              <a:t>Seated Exercises</a:t>
            </a:r>
          </a:p>
        </p:txBody>
      </p:sp>
      <p:pic>
        <p:nvPicPr>
          <p:cNvPr id="1026" name="Picture 2">
            <a:extLst>
              <a:ext uri="{FF2B5EF4-FFF2-40B4-BE49-F238E27FC236}">
                <a16:creationId xmlns:a16="http://schemas.microsoft.com/office/drawing/2014/main" id="{79BB17EF-FE31-4FE6-B1B6-D3989D8202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47" t="18913" r="61269" b="26779"/>
          <a:stretch/>
        </p:blipFill>
        <p:spPr bwMode="auto">
          <a:xfrm>
            <a:off x="8819535" y="2297185"/>
            <a:ext cx="806245" cy="142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a:extLst>
              <a:ext uri="{FF2B5EF4-FFF2-40B4-BE49-F238E27FC236}">
                <a16:creationId xmlns:a16="http://schemas.microsoft.com/office/drawing/2014/main" id="{4217257F-B13F-4400-8E6F-AFFFD88629BE}"/>
              </a:ext>
            </a:extLst>
          </p:cNvPr>
          <p:cNvSpPr>
            <a:spLocks noGrp="1"/>
          </p:cNvSpPr>
          <p:nvPr>
            <p:ph sz="quarter" idx="4"/>
          </p:nvPr>
        </p:nvSpPr>
        <p:spPr>
          <a:xfrm>
            <a:off x="6363166" y="2457451"/>
            <a:ext cx="4779581" cy="3288185"/>
          </a:xfrm>
        </p:spPr>
        <p:txBody>
          <a:bodyPr>
            <a:normAutofit/>
          </a:bodyPr>
          <a:lstStyle/>
          <a:p>
            <a:pPr>
              <a:buClr>
                <a:schemeClr val="bg1"/>
              </a:buClr>
              <a:buSzPct val="85000"/>
              <a:buFont typeface="Courier New" panose="02070309020205020404" pitchFamily="49" charset="0"/>
              <a:buChar char="o"/>
            </a:pPr>
            <a:r>
              <a:rPr lang="en-US" sz="2800" dirty="0">
                <a:solidFill>
                  <a:schemeClr val="bg1"/>
                </a:solidFill>
                <a:effectLst/>
              </a:rPr>
              <a:t>Arm Rotation</a:t>
            </a:r>
          </a:p>
          <a:p>
            <a:pPr>
              <a:buClr>
                <a:schemeClr val="bg1"/>
              </a:buClr>
              <a:buSzPct val="85000"/>
              <a:buFont typeface="Courier New" panose="02070309020205020404" pitchFamily="49" charset="0"/>
              <a:buChar char="o"/>
            </a:pPr>
            <a:endParaRPr lang="en-US" sz="2800" dirty="0">
              <a:solidFill>
                <a:schemeClr val="bg1"/>
              </a:solidFill>
            </a:endParaRPr>
          </a:p>
          <a:p>
            <a:pPr>
              <a:buClr>
                <a:schemeClr val="bg1"/>
              </a:buClr>
              <a:buSzPct val="85000"/>
              <a:buFont typeface="Courier New" panose="02070309020205020404" pitchFamily="49" charset="0"/>
              <a:buChar char="o"/>
            </a:pPr>
            <a:r>
              <a:rPr lang="en-US" sz="2800" dirty="0">
                <a:solidFill>
                  <a:schemeClr val="bg1"/>
                </a:solidFill>
                <a:effectLst/>
              </a:rPr>
              <a:t>Trunk Rotation</a:t>
            </a:r>
          </a:p>
          <a:p>
            <a:pPr>
              <a:buClr>
                <a:schemeClr val="bg1"/>
              </a:buClr>
              <a:buSzPct val="85000"/>
              <a:buFont typeface="Courier New" panose="02070309020205020404" pitchFamily="49" charset="0"/>
              <a:buChar char="o"/>
            </a:pPr>
            <a:r>
              <a:rPr lang="en-US" sz="2800" dirty="0">
                <a:solidFill>
                  <a:schemeClr val="bg1"/>
                </a:solidFill>
                <a:effectLst/>
              </a:rPr>
              <a:t>Forward Trunk Bending</a:t>
            </a:r>
          </a:p>
          <a:p>
            <a:pPr>
              <a:buClr>
                <a:schemeClr val="bg1"/>
              </a:buClr>
              <a:buSzPct val="85000"/>
              <a:buFont typeface="Courier New" panose="02070309020205020404" pitchFamily="49" charset="0"/>
              <a:buChar char="o"/>
            </a:pPr>
            <a:r>
              <a:rPr lang="en-US" sz="2800" dirty="0">
                <a:solidFill>
                  <a:schemeClr val="bg1"/>
                </a:solidFill>
                <a:effectLst/>
              </a:rPr>
              <a:t>Sit-to-stands</a:t>
            </a:r>
          </a:p>
        </p:txBody>
      </p:sp>
      <p:pic>
        <p:nvPicPr>
          <p:cNvPr id="1027" name="Picture 3">
            <a:extLst>
              <a:ext uri="{FF2B5EF4-FFF2-40B4-BE49-F238E27FC236}">
                <a16:creationId xmlns:a16="http://schemas.microsoft.com/office/drawing/2014/main" id="{830A47C5-C5BD-431C-849A-B9B90BB1DA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363" t="12956" r="28807" b="51159"/>
          <a:stretch/>
        </p:blipFill>
        <p:spPr bwMode="auto">
          <a:xfrm>
            <a:off x="9625780" y="3052234"/>
            <a:ext cx="1966912" cy="134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12698BFF-DEFF-440A-A060-14162F86889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28838" t="11630" r="31204" b="51607"/>
          <a:stretch>
            <a:fillRect/>
          </a:stretch>
        </p:blipFill>
        <p:spPr bwMode="auto">
          <a:xfrm rot="21419905">
            <a:off x="10298504" y="4436423"/>
            <a:ext cx="1463675"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corded Sound">
            <a:hlinkClick r:id="" action="ppaction://media"/>
            <a:extLst>
              <a:ext uri="{FF2B5EF4-FFF2-40B4-BE49-F238E27FC236}">
                <a16:creationId xmlns:a16="http://schemas.microsoft.com/office/drawing/2014/main" id="{4AEFB21B-66CD-6975-9D34-8B0032A2545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92692" y="6181651"/>
            <a:ext cx="406400" cy="406400"/>
          </a:xfrm>
          <a:prstGeom prst="rect">
            <a:avLst/>
          </a:prstGeom>
        </p:spPr>
      </p:pic>
    </p:spTree>
    <p:extLst>
      <p:ext uri="{BB962C8B-B14F-4D97-AF65-F5344CB8AC3E}">
        <p14:creationId xmlns:p14="http://schemas.microsoft.com/office/powerpoint/2010/main" val="3370034692"/>
      </p:ext>
    </p:extLst>
  </p:cSld>
  <p:clrMapOvr>
    <a:masterClrMapping/>
  </p:clrMapOvr>
  <mc:AlternateContent xmlns:mc="http://schemas.openxmlformats.org/markup-compatibility/2006">
    <mc:Choice xmlns:p14="http://schemas.microsoft.com/office/powerpoint/2010/main" Requires="p14">
      <p:transition spd="slow" p14:dur="2000" advTm="51238"/>
    </mc:Choice>
    <mc:Fallback>
      <p:transition spd="slow" advTm="51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23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D7A9AA5A-F6B5-4D1A-9F8C-0B6D0D928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CE320B-6112-4017-9B26-0F40930DC8C2}"/>
              </a:ext>
            </a:extLst>
          </p:cNvPr>
          <p:cNvSpPr>
            <a:spLocks noGrp="1"/>
          </p:cNvSpPr>
          <p:nvPr>
            <p:ph type="title"/>
          </p:nvPr>
        </p:nvSpPr>
        <p:spPr>
          <a:xfrm>
            <a:off x="913795" y="609600"/>
            <a:ext cx="10353762" cy="1257300"/>
          </a:xfrm>
        </p:spPr>
        <p:txBody>
          <a:bodyPr>
            <a:normAutofit/>
          </a:bodyPr>
          <a:lstStyle/>
          <a:p>
            <a:r>
              <a:rPr lang="en-US" b="1" dirty="0">
                <a:solidFill>
                  <a:schemeClr val="bg1"/>
                </a:solidFill>
                <a:effectLst/>
              </a:rPr>
              <a:t>Be Safe While Exercising</a:t>
            </a:r>
          </a:p>
        </p:txBody>
      </p:sp>
      <p:pic>
        <p:nvPicPr>
          <p:cNvPr id="1033" name="Picture 1032">
            <a:extLst>
              <a:ext uri="{FF2B5EF4-FFF2-40B4-BE49-F238E27FC236}">
                <a16:creationId xmlns:a16="http://schemas.microsoft.com/office/drawing/2014/main" id="{C115FFBB-C8EA-4BA2-A5DD-FE3779505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4400" y="1998132"/>
            <a:ext cx="4333632" cy="3521077"/>
          </a:xfrm>
          <a:prstGeom prst="rect">
            <a:avLst/>
          </a:prstGeom>
        </p:spPr>
      </p:pic>
      <p:pic>
        <p:nvPicPr>
          <p:cNvPr id="1026" name="Picture 2" descr="5 Easy Exercises for Older Adults ...">
            <a:extLst>
              <a:ext uri="{FF2B5EF4-FFF2-40B4-BE49-F238E27FC236}">
                <a16:creationId xmlns:a16="http://schemas.microsoft.com/office/drawing/2014/main" id="{00A4D876-B386-4FDB-A5B4-04C04305077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228" r="3" b="5489"/>
          <a:stretch/>
        </p:blipFill>
        <p:spPr bwMode="auto">
          <a:xfrm>
            <a:off x="1046760" y="2129667"/>
            <a:ext cx="4065464" cy="325800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ED544A0-3A25-4053-92DF-10D213E33AF9}"/>
              </a:ext>
            </a:extLst>
          </p:cNvPr>
          <p:cNvSpPr>
            <a:spLocks noGrp="1"/>
          </p:cNvSpPr>
          <p:nvPr>
            <p:ph idx="1"/>
          </p:nvPr>
        </p:nvSpPr>
        <p:spPr>
          <a:xfrm>
            <a:off x="5722862" y="2129667"/>
            <a:ext cx="5546272" cy="3661533"/>
          </a:xfrm>
        </p:spPr>
        <p:txBody>
          <a:bodyPr anchor="ctr">
            <a:normAutofit/>
          </a:bodyPr>
          <a:lstStyle/>
          <a:p>
            <a:pPr>
              <a:lnSpc>
                <a:spcPct val="100000"/>
              </a:lnSpc>
              <a:buClrTx/>
              <a:buFont typeface="Courier New" panose="02070309020205020404" pitchFamily="49" charset="0"/>
              <a:buChar char="o"/>
            </a:pPr>
            <a:r>
              <a:rPr lang="en-US" dirty="0">
                <a:solidFill>
                  <a:schemeClr val="bg1"/>
                </a:solidFill>
                <a:effectLst/>
              </a:rPr>
              <a:t>Talk to a healthcare professional before beginning a new activity or exercise program to be sure it’s right for you</a:t>
            </a:r>
          </a:p>
          <a:p>
            <a:pPr>
              <a:lnSpc>
                <a:spcPct val="100000"/>
              </a:lnSpc>
              <a:buClrTx/>
              <a:buFont typeface="Courier New" panose="02070309020205020404" pitchFamily="49" charset="0"/>
              <a:buChar char="o"/>
            </a:pPr>
            <a:r>
              <a:rPr lang="en-US" dirty="0">
                <a:solidFill>
                  <a:schemeClr val="bg1"/>
                </a:solidFill>
                <a:effectLst/>
              </a:rPr>
              <a:t>If you are just getting started, build up slowly and add a few minutes each day, &amp; include activities that strengthen both arm &amp; leg muscles.</a:t>
            </a:r>
          </a:p>
          <a:p>
            <a:pPr>
              <a:lnSpc>
                <a:spcPct val="100000"/>
              </a:lnSpc>
              <a:buClrTx/>
              <a:buFont typeface="Courier New" panose="02070309020205020404" pitchFamily="49" charset="0"/>
              <a:buChar char="o"/>
            </a:pPr>
            <a:r>
              <a:rPr lang="en-US" dirty="0">
                <a:solidFill>
                  <a:schemeClr val="bg1"/>
                </a:solidFill>
                <a:effectLst/>
              </a:rPr>
              <a:t>No matter what age, our bodies will always get stronger if we are active</a:t>
            </a:r>
          </a:p>
        </p:txBody>
      </p:sp>
      <p:pic>
        <p:nvPicPr>
          <p:cNvPr id="4" name="Recorded Sound">
            <a:hlinkClick r:id="" action="ppaction://media"/>
            <a:extLst>
              <a:ext uri="{FF2B5EF4-FFF2-40B4-BE49-F238E27FC236}">
                <a16:creationId xmlns:a16="http://schemas.microsoft.com/office/drawing/2014/main" id="{A9660FE5-F5FA-66E4-CC1D-7CBE9D396F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19877" y="6137269"/>
            <a:ext cx="406400" cy="406400"/>
          </a:xfrm>
          <a:prstGeom prst="rect">
            <a:avLst/>
          </a:prstGeom>
        </p:spPr>
      </p:pic>
    </p:spTree>
    <p:extLst>
      <p:ext uri="{BB962C8B-B14F-4D97-AF65-F5344CB8AC3E}">
        <p14:creationId xmlns:p14="http://schemas.microsoft.com/office/powerpoint/2010/main" val="2663074771"/>
      </p:ext>
    </p:extLst>
  </p:cSld>
  <p:clrMapOvr>
    <a:masterClrMapping/>
  </p:clrMapOvr>
  <mc:AlternateContent xmlns:mc="http://schemas.openxmlformats.org/markup-compatibility/2006">
    <mc:Choice xmlns:p14="http://schemas.microsoft.com/office/powerpoint/2010/main" Requires="p14">
      <p:transition spd="slow" p14:dur="2000" advTm="52374"/>
    </mc:Choice>
    <mc:Fallback>
      <p:transition spd="slow" advTm="52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3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d2709ec-8e54-4d10-aee4-fb73b217dbd9" xsi:nil="true"/>
    <lcf76f155ced4ddcb4097134ff3c332f xmlns="dbdcbf35-4d64-4ac3-b69a-d370b0e8647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1E093A2A16DEE4992139A63CE353E3E" ma:contentTypeVersion="16" ma:contentTypeDescription="Create a new document." ma:contentTypeScope="" ma:versionID="9c5973e314e94ebb692974d48e03448b">
  <xsd:schema xmlns:xsd="http://www.w3.org/2001/XMLSchema" xmlns:xs="http://www.w3.org/2001/XMLSchema" xmlns:p="http://schemas.microsoft.com/office/2006/metadata/properties" xmlns:ns2="7782f7b1-8364-4447-8e52-525c4c5c6261" xmlns:ns3="dbdcbf35-4d64-4ac3-b69a-d370b0e86475" xmlns:ns4="7d2709ec-8e54-4d10-aee4-fb73b217dbd9" targetNamespace="http://schemas.microsoft.com/office/2006/metadata/properties" ma:root="true" ma:fieldsID="b6afe4b052bc120b69886ed0b043898b" ns2:_="" ns3:_="" ns4:_="">
    <xsd:import namespace="7782f7b1-8364-4447-8e52-525c4c5c6261"/>
    <xsd:import namespace="dbdcbf35-4d64-4ac3-b69a-d370b0e86475"/>
    <xsd:import namespace="7d2709ec-8e54-4d10-aee4-fb73b217dbd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82f7b1-8364-4447-8e52-525c4c5c626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bdcbf35-4d64-4ac3-b69a-d370b0e8647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0ee160e-1491-45e4-b3d2-c5ef9ce750e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d2709ec-8e54-4d10-aee4-fb73b217dbd9"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e234a3dc-7744-4e24-b40a-9bcd6a03a284}" ma:internalName="TaxCatchAll" ma:showField="CatchAllData" ma:web="7782f7b1-8364-4447-8e52-525c4c5c62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CC670F-05B9-4BB7-BA2C-0DE5B5C1E5D3}">
  <ds:schemaRefs>
    <ds:schemaRef ds:uri="http://schemas.microsoft.com/sharepoint/v3/contenttype/forms"/>
  </ds:schemaRefs>
</ds:datastoreItem>
</file>

<file path=customXml/itemProps2.xml><?xml version="1.0" encoding="utf-8"?>
<ds:datastoreItem xmlns:ds="http://schemas.openxmlformats.org/officeDocument/2006/customXml" ds:itemID="{02A3AD49-9331-450C-A2FE-6857A4DB38C6}">
  <ds:schemaRefs>
    <ds:schemaRef ds:uri="7d2709ec-8e54-4d10-aee4-fb73b217dbd9"/>
    <ds:schemaRef ds:uri="http://purl.org/dc/dcmitype/"/>
    <ds:schemaRef ds:uri="http://schemas.microsoft.com/office/2006/metadata/properties"/>
    <ds:schemaRef ds:uri="dbdcbf35-4d64-4ac3-b69a-d370b0e86475"/>
    <ds:schemaRef ds:uri="http://schemas.microsoft.com/office/2006/documentManagement/types"/>
    <ds:schemaRef ds:uri="http://purl.org/dc/terms/"/>
    <ds:schemaRef ds:uri="http://purl.org/dc/elements/1.1/"/>
    <ds:schemaRef ds:uri="http://schemas.microsoft.com/office/infopath/2007/PartnerControls"/>
    <ds:schemaRef ds:uri="http://schemas.openxmlformats.org/package/2006/metadata/core-properties"/>
    <ds:schemaRef ds:uri="7782f7b1-8364-4447-8e52-525c4c5c6261"/>
    <ds:schemaRef ds:uri="http://www.w3.org/XML/1998/namespace"/>
  </ds:schemaRefs>
</ds:datastoreItem>
</file>

<file path=customXml/itemProps3.xml><?xml version="1.0" encoding="utf-8"?>
<ds:datastoreItem xmlns:ds="http://schemas.openxmlformats.org/officeDocument/2006/customXml" ds:itemID="{897186B5-23C5-4A58-96C3-34E427C9CA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82f7b1-8364-4447-8e52-525c4c5c6261"/>
    <ds:schemaRef ds:uri="dbdcbf35-4d64-4ac3-b69a-d370b0e86475"/>
    <ds:schemaRef ds:uri="7d2709ec-8e54-4d10-aee4-fb73b217db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1302</TotalTime>
  <Words>2619</Words>
  <Application>Microsoft Office PowerPoint</Application>
  <PresentationFormat>Widescreen</PresentationFormat>
  <Paragraphs>151</Paragraphs>
  <Slides>14</Slides>
  <Notes>9</Notes>
  <HiddenSlides>0</HiddenSlides>
  <MMClips>13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Courier New</vt:lpstr>
      <vt:lpstr>Goudy Old Style</vt:lpstr>
      <vt:lpstr>Times New Roman</vt:lpstr>
      <vt:lpstr>Wingdings 2</vt:lpstr>
      <vt:lpstr>SlateVTI</vt:lpstr>
      <vt:lpstr>PowerPoint Presentation</vt:lpstr>
      <vt:lpstr>PowerPoint Presentation</vt:lpstr>
      <vt:lpstr>How To Prevent Falls</vt:lpstr>
      <vt:lpstr>PowerPoint Presentation</vt:lpstr>
      <vt:lpstr>How Can Exercise Help?</vt:lpstr>
      <vt:lpstr>What Can I Do? </vt:lpstr>
      <vt:lpstr>Balance Exercises</vt:lpstr>
      <vt:lpstr>More Balance Exercises</vt:lpstr>
      <vt:lpstr>Be Safe While Exercising</vt:lpstr>
      <vt:lpstr>What If I Have Fallen?</vt:lpstr>
      <vt:lpstr>What If I Have Fallen?</vt:lpstr>
      <vt:lpstr>Different Center Classes Available</vt:lpstr>
      <vt:lpstr>Different Center Classes Available</vt:lpstr>
      <vt:lpstr>Thank You! Any Questions?</vt:lpstr>
    </vt:vector>
  </TitlesOfParts>
  <Company>Howard County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FALLS PREVENTION</dc:title>
  <dc:creator>Filar, Rachel</dc:creator>
  <cp:lastModifiedBy>Filar, Rachel</cp:lastModifiedBy>
  <cp:revision>12</cp:revision>
  <cp:lastPrinted>2023-09-05T13:07:30Z</cp:lastPrinted>
  <dcterms:created xsi:type="dcterms:W3CDTF">2023-08-22T12:40:04Z</dcterms:created>
  <dcterms:modified xsi:type="dcterms:W3CDTF">2024-09-13T18:06:30Z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0x01010051E093A2A16DEE4992139A63CE353E3E</vt:lpwstr>
  </property>
</Properties>
</file>